
<file path=[Content_Types].xml><?xml version="1.0" encoding="utf-8"?>
<Types xmlns="http://schemas.openxmlformats.org/package/2006/content-types">
  <Default Extension="jpeg" ContentType="image/jpeg"/>
  <Default Extension="png" ContentType="image/png"/>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6"/>
  </p:notesMasterIdLst>
  <p:sldIdLst>
    <p:sldId id="613" r:id="rId3"/>
    <p:sldId id="1070" r:id="rId4"/>
    <p:sldId id="1071" r:id="rId5"/>
    <p:sldId id="1077" r:id="rId7"/>
    <p:sldId id="1078" r:id="rId8"/>
    <p:sldId id="1081" r:id="rId9"/>
    <p:sldId id="1082" r:id="rId10"/>
    <p:sldId id="1083" r:id="rId11"/>
    <p:sldId id="1072" r:id="rId12"/>
    <p:sldId id="1085" r:id="rId13"/>
    <p:sldId id="1084" r:id="rId14"/>
    <p:sldId id="1076" r:id="rId15"/>
    <p:sldId id="1087" r:id="rId16"/>
    <p:sldId id="1131" r:id="rId17"/>
    <p:sldId id="1088" r:id="rId18"/>
    <p:sldId id="1132" r:id="rId19"/>
    <p:sldId id="1133" r:id="rId20"/>
    <p:sldId id="1091" r:id="rId21"/>
    <p:sldId id="1097" r:id="rId22"/>
    <p:sldId id="1098" r:id="rId23"/>
    <p:sldId id="1099" r:id="rId24"/>
    <p:sldId id="1073" r:id="rId25"/>
    <p:sldId id="1100" r:id="rId26"/>
    <p:sldId id="1101" r:id="rId27"/>
    <p:sldId id="1102" r:id="rId28"/>
    <p:sldId id="1103" r:id="rId29"/>
    <p:sldId id="1104" r:id="rId30"/>
    <p:sldId id="1105" r:id="rId31"/>
    <p:sldId id="1106" r:id="rId32"/>
    <p:sldId id="1107" r:id="rId33"/>
    <p:sldId id="1108" r:id="rId34"/>
    <p:sldId id="1109" r:id="rId35"/>
    <p:sldId id="1074" r:id="rId36"/>
    <p:sldId id="1110" r:id="rId37"/>
    <p:sldId id="1111" r:id="rId38"/>
    <p:sldId id="1112" r:id="rId39"/>
    <p:sldId id="1113" r:id="rId40"/>
    <p:sldId id="1114" r:id="rId41"/>
    <p:sldId id="1115" r:id="rId42"/>
    <p:sldId id="1116" r:id="rId43"/>
    <p:sldId id="1117" r:id="rId44"/>
    <p:sldId id="1118" r:id="rId45"/>
    <p:sldId id="1119" r:id="rId46"/>
    <p:sldId id="1120" r:id="rId47"/>
    <p:sldId id="1121" r:id="rId48"/>
    <p:sldId id="1123" r:id="rId49"/>
    <p:sldId id="1124" r:id="rId50"/>
    <p:sldId id="1125" r:id="rId51"/>
    <p:sldId id="1128" r:id="rId52"/>
    <p:sldId id="777" r:id="rId53"/>
  </p:sldIdLst>
  <p:sldSz cx="12192000" cy="6858000"/>
  <p:notesSz cx="9144000" cy="6858000"/>
  <p:defaultTextStyle>
    <a:defPPr>
      <a:defRPr lang="zh-CN"/>
    </a:defPPr>
    <a:lvl1pPr marL="0" lvl="0" indent="0" algn="l" defTabSz="914400" eaLnBrk="1" fontAlgn="base" latinLnBrk="0" hangingPunct="1">
      <a:lnSpc>
        <a:spcPct val="100000"/>
      </a:lnSpc>
      <a:spcBef>
        <a:spcPct val="0"/>
      </a:spcBef>
      <a:spcAft>
        <a:spcPct val="0"/>
      </a:spcAft>
      <a:buFont typeface="Arial" panose="020B0604020202020204" pitchFamily="34" charset="0"/>
      <a:buNone/>
      <a:defRPr kern="1200" baseline="0">
        <a:solidFill>
          <a:schemeClr val="tx1"/>
        </a:solidFill>
        <a:latin typeface="Arial" panose="020B0604020202020204" pitchFamily="34" charset="0"/>
        <a:ea typeface="Arial" panose="020B0604020202020204" pitchFamily="34" charset="0"/>
        <a:cs typeface="+mn-cs"/>
      </a:defRPr>
    </a:lvl1pPr>
    <a:lvl2pPr marL="457200" lvl="1" indent="0" algn="l" defTabSz="914400" eaLnBrk="1" fontAlgn="base" latinLnBrk="0" hangingPunct="1">
      <a:lnSpc>
        <a:spcPct val="100000"/>
      </a:lnSpc>
      <a:spcBef>
        <a:spcPct val="0"/>
      </a:spcBef>
      <a:spcAft>
        <a:spcPct val="0"/>
      </a:spcAft>
      <a:buFont typeface="Arial" panose="020B0604020202020204" pitchFamily="34" charset="0"/>
      <a:buNone/>
      <a:defRPr sz="1800" kern="1200" baseline="0">
        <a:solidFill>
          <a:schemeClr val="tx1"/>
        </a:solidFill>
        <a:latin typeface="Arial" panose="020B0604020202020204" pitchFamily="34" charset="0"/>
        <a:ea typeface="Arial" panose="020B0604020202020204" pitchFamily="34" charset="0"/>
        <a:cs typeface="+mn-cs"/>
      </a:defRPr>
    </a:lvl2pPr>
    <a:lvl3pPr marL="914400" lvl="2" indent="0" algn="l" defTabSz="914400" eaLnBrk="1" fontAlgn="base" latinLnBrk="0" hangingPunct="1">
      <a:lnSpc>
        <a:spcPct val="100000"/>
      </a:lnSpc>
      <a:spcBef>
        <a:spcPct val="0"/>
      </a:spcBef>
      <a:spcAft>
        <a:spcPct val="0"/>
      </a:spcAft>
      <a:buFont typeface="Arial" panose="020B0604020202020204" pitchFamily="34" charset="0"/>
      <a:buNone/>
      <a:defRPr sz="1800" kern="1200" baseline="0">
        <a:solidFill>
          <a:schemeClr val="tx1"/>
        </a:solidFill>
        <a:latin typeface="Arial" panose="020B0604020202020204" pitchFamily="34" charset="0"/>
        <a:ea typeface="Arial" panose="020B0604020202020204" pitchFamily="34" charset="0"/>
        <a:cs typeface="+mn-cs"/>
      </a:defRPr>
    </a:lvl3pPr>
    <a:lvl4pPr marL="1371600" lvl="3" indent="0" algn="l" defTabSz="914400" eaLnBrk="1" fontAlgn="base" latinLnBrk="0" hangingPunct="1">
      <a:lnSpc>
        <a:spcPct val="100000"/>
      </a:lnSpc>
      <a:spcBef>
        <a:spcPct val="0"/>
      </a:spcBef>
      <a:spcAft>
        <a:spcPct val="0"/>
      </a:spcAft>
      <a:buFont typeface="Arial" panose="020B0604020202020204" pitchFamily="34" charset="0"/>
      <a:buNone/>
      <a:defRPr sz="1800" kern="1200" baseline="0">
        <a:solidFill>
          <a:schemeClr val="tx1"/>
        </a:solidFill>
        <a:latin typeface="Arial" panose="020B0604020202020204" pitchFamily="34" charset="0"/>
        <a:ea typeface="Arial" panose="020B0604020202020204" pitchFamily="34" charset="0"/>
        <a:cs typeface="+mn-cs"/>
      </a:defRPr>
    </a:lvl4pPr>
    <a:lvl5pPr marL="1828800" lvl="4" indent="0" algn="l" defTabSz="914400" eaLnBrk="1" fontAlgn="base" latinLnBrk="0" hangingPunct="1">
      <a:lnSpc>
        <a:spcPct val="100000"/>
      </a:lnSpc>
      <a:spcBef>
        <a:spcPct val="0"/>
      </a:spcBef>
      <a:spcAft>
        <a:spcPct val="0"/>
      </a:spcAft>
      <a:buFont typeface="Arial" panose="020B0604020202020204" pitchFamily="34" charset="0"/>
      <a:buNone/>
      <a:defRPr sz="1800" kern="1200" baseline="0">
        <a:solidFill>
          <a:schemeClr val="tx1"/>
        </a:solidFill>
        <a:latin typeface="Arial" panose="020B0604020202020204" pitchFamily="34" charset="0"/>
        <a:ea typeface="Arial" panose="020B0604020202020204" pitchFamily="34" charset="0"/>
        <a:cs typeface="+mn-cs"/>
      </a:defRPr>
    </a:lvl5pPr>
    <a:lvl6pPr marL="2286000" lvl="5" indent="0" algn="l" defTabSz="914400" eaLnBrk="1" fontAlgn="base" latinLnBrk="0" hangingPunct="1">
      <a:lnSpc>
        <a:spcPct val="100000"/>
      </a:lnSpc>
      <a:spcBef>
        <a:spcPct val="0"/>
      </a:spcBef>
      <a:spcAft>
        <a:spcPct val="0"/>
      </a:spcAft>
      <a:buFont typeface="Arial" panose="020B0604020202020204" pitchFamily="34" charset="0"/>
      <a:buNone/>
      <a:defRPr sz="1800" kern="1200" baseline="0">
        <a:solidFill>
          <a:schemeClr val="tx1"/>
        </a:solidFill>
        <a:latin typeface="Arial" panose="020B0604020202020204" pitchFamily="34" charset="0"/>
        <a:ea typeface="Arial" panose="020B0604020202020204" pitchFamily="34" charset="0"/>
        <a:cs typeface="+mn-cs"/>
      </a:defRPr>
    </a:lvl6pPr>
    <a:lvl7pPr marL="2743200" lvl="6" indent="0" algn="l" defTabSz="914400" eaLnBrk="1" fontAlgn="base" latinLnBrk="0" hangingPunct="1">
      <a:lnSpc>
        <a:spcPct val="100000"/>
      </a:lnSpc>
      <a:spcBef>
        <a:spcPct val="0"/>
      </a:spcBef>
      <a:spcAft>
        <a:spcPct val="0"/>
      </a:spcAft>
      <a:buFont typeface="Arial" panose="020B0604020202020204" pitchFamily="34" charset="0"/>
      <a:buNone/>
      <a:defRPr sz="1800" kern="1200" baseline="0">
        <a:solidFill>
          <a:schemeClr val="tx1"/>
        </a:solidFill>
        <a:latin typeface="Arial" panose="020B0604020202020204" pitchFamily="34" charset="0"/>
        <a:ea typeface="Arial" panose="020B0604020202020204" pitchFamily="34" charset="0"/>
        <a:cs typeface="+mn-cs"/>
      </a:defRPr>
    </a:lvl7pPr>
    <a:lvl8pPr marL="3200400" lvl="7" indent="0" algn="l" defTabSz="914400" eaLnBrk="1" fontAlgn="base" latinLnBrk="0" hangingPunct="1">
      <a:lnSpc>
        <a:spcPct val="100000"/>
      </a:lnSpc>
      <a:spcBef>
        <a:spcPct val="0"/>
      </a:spcBef>
      <a:spcAft>
        <a:spcPct val="0"/>
      </a:spcAft>
      <a:buFont typeface="Arial" panose="020B0604020202020204" pitchFamily="34" charset="0"/>
      <a:buNone/>
      <a:defRPr sz="1800" kern="1200" baseline="0">
        <a:solidFill>
          <a:schemeClr val="tx1"/>
        </a:solidFill>
        <a:latin typeface="Arial" panose="020B0604020202020204" pitchFamily="34" charset="0"/>
        <a:ea typeface="Arial" panose="020B0604020202020204" pitchFamily="34" charset="0"/>
        <a:cs typeface="+mn-cs"/>
      </a:defRPr>
    </a:lvl8pPr>
    <a:lvl9pPr marL="3657600" lvl="8" indent="0" algn="l" defTabSz="914400" eaLnBrk="1" fontAlgn="base" latinLnBrk="0" hangingPunct="1">
      <a:lnSpc>
        <a:spcPct val="100000"/>
      </a:lnSpc>
      <a:spcBef>
        <a:spcPct val="0"/>
      </a:spcBef>
      <a:spcAft>
        <a:spcPct val="0"/>
      </a:spcAft>
      <a:buFont typeface="Arial" panose="020B0604020202020204" pitchFamily="34" charset="0"/>
      <a:buNone/>
      <a:defRPr sz="1800" kern="1200" baseline="0">
        <a:solidFill>
          <a:schemeClr val="tx1"/>
        </a:solidFill>
        <a:latin typeface="Arial" panose="020B0604020202020204" pitchFamily="34" charset="0"/>
        <a:ea typeface="Arial" panose="020B0604020202020204" pitchFamily="34" charset="0"/>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srgbClr val="FF0000"/>
    </p:penClr>
    <p:extLst>
      <p:ext uri="{2FDB2607-1784-4EEB-B798-7EB5836EED8A}">
        <p14:showMediaCtrls xmlns:p14="http://schemas.microsoft.com/office/powerpoint/2010/main" val="1"/>
      </p:ext>
    </p:extLst>
  </p:showPr>
  <p:clrMru>
    <a:srgbClr val="FF0000"/>
    <a:srgbClr val="00B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showGuides="1">
      <p:cViewPr varScale="1">
        <p:scale>
          <a:sx n="69" d="100"/>
          <a:sy n="69" d="100"/>
        </p:scale>
        <p:origin x="-138" y="-102"/>
      </p:cViewPr>
      <p:guideLst>
        <p:guide orient="horz" pos="2102"/>
        <p:guide pos="3072"/>
      </p:guideLst>
    </p:cSldViewPr>
  </p:slideViewPr>
  <p:gridSpacing cx="76199" cy="76199"/>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notesMaster" Target="notesMasters/notesMaster1.xml"/><Relationship Id="rId56" Type="http://schemas.openxmlformats.org/officeDocument/2006/relationships/tableStyles" Target="tableStyles.xml"/><Relationship Id="rId55" Type="http://schemas.openxmlformats.org/officeDocument/2006/relationships/viewProps" Target="viewProps.xml"/><Relationship Id="rId54" Type="http://schemas.openxmlformats.org/officeDocument/2006/relationships/presProps" Target="presProps.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3.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2050" name="Rectangle 2"/>
          <p:cNvSpPr>
            <a:spLocks noGrp="1"/>
          </p:cNvSpPr>
          <p:nvPr>
            <p:ph type="hdr" sz="quarter"/>
          </p:nvPr>
        </p:nvSpPr>
        <p:spPr>
          <a:xfrm>
            <a:off x="0" y="0"/>
            <a:ext cx="3957638" cy="341313"/>
          </a:xfrm>
          <a:prstGeom prst="rect">
            <a:avLst/>
          </a:prstGeom>
          <a:noFill/>
          <a:ln w="9525">
            <a:noFill/>
            <a:miter/>
          </a:ln>
        </p:spPr>
        <p:txBody>
          <a:bodyPr vert="horz" wrap="square" lIns="96661" tIns="48331" rIns="96661" bIns="48331" anchor="t"/>
          <a:p>
            <a:pPr lvl="0" fontAlgn="base"/>
            <a:endParaRPr sz="1300" strike="noStrike" noProof="1">
              <a:ea typeface="宋体" panose="02010600030101010101" pitchFamily="2" charset="-122"/>
            </a:endParaRPr>
          </a:p>
        </p:txBody>
      </p:sp>
      <p:sp>
        <p:nvSpPr>
          <p:cNvPr id="2051" name="Rectangle 3"/>
          <p:cNvSpPr>
            <a:spLocks noGrp="1"/>
          </p:cNvSpPr>
          <p:nvPr>
            <p:ph type="dt" idx="1"/>
          </p:nvPr>
        </p:nvSpPr>
        <p:spPr>
          <a:xfrm>
            <a:off x="5176838" y="0"/>
            <a:ext cx="3960813" cy="341313"/>
          </a:xfrm>
          <a:prstGeom prst="rect">
            <a:avLst/>
          </a:prstGeom>
          <a:noFill/>
          <a:ln w="9525">
            <a:noFill/>
            <a:miter/>
          </a:ln>
        </p:spPr>
        <p:txBody>
          <a:bodyPr vert="horz" wrap="square" lIns="96661" tIns="48331" rIns="96661" bIns="48331" anchor="t"/>
          <a:p>
            <a:pPr lvl="0" algn="r" fontAlgn="base"/>
            <a:endParaRPr sz="1300" strike="noStrike" noProof="1">
              <a:ea typeface="宋体" panose="02010600030101010101" pitchFamily="2" charset="-122"/>
            </a:endParaRPr>
          </a:p>
        </p:txBody>
      </p:sp>
      <p:sp>
        <p:nvSpPr>
          <p:cNvPr id="2052" name="Rectangle 4"/>
          <p:cNvSpPr>
            <a:spLocks noGrp="1" noRot="1" noChangeAspect="1" noTextEdit="1"/>
          </p:cNvSpPr>
          <p:nvPr>
            <p:ph type="sldImg"/>
          </p:nvPr>
        </p:nvSpPr>
        <p:spPr>
          <a:xfrm>
            <a:off x="2098675" y="512763"/>
            <a:ext cx="4943475" cy="2573337"/>
          </a:xfrm>
          <a:prstGeom prst="rect">
            <a:avLst/>
          </a:prstGeom>
          <a:noFill/>
          <a:ln w="9525">
            <a:noFill/>
          </a:ln>
        </p:spPr>
      </p:sp>
      <p:sp>
        <p:nvSpPr>
          <p:cNvPr id="2053" name="Rectangle 5"/>
          <p:cNvSpPr>
            <a:spLocks noGrp="1" noRot="1" noChangeAspect="1" noTextEdit="1"/>
          </p:cNvSpPr>
          <p:nvPr/>
        </p:nvSpPr>
        <p:spPr>
          <a:xfrm>
            <a:off x="909638" y="3255963"/>
            <a:ext cx="7315200" cy="3086100"/>
          </a:xfrm>
          <a:prstGeom prst="rect">
            <a:avLst/>
          </a:prstGeom>
          <a:noFill/>
          <a:ln w="9525">
            <a:noFill/>
          </a:ln>
        </p:spPr>
        <p:txBody>
          <a:bodyPr wrap="square" lIns="96661" tIns="48331" rIns="96661" bIns="48331" anchor="t"/>
          <a:p>
            <a:pPr lvl="0" indent="0"/>
            <a:r>
              <a:rPr lang="en-US" altLang="zh-CN"/>
              <a:t>Click to edit Master text styles</a:t>
            </a:r>
            <a:endParaRPr lang="en-US" altLang="zh-CN"/>
          </a:p>
          <a:p>
            <a:pPr lvl="1" indent="0"/>
            <a:r>
              <a:rPr lang="en-US" altLang="zh-CN"/>
              <a:t>Second level</a:t>
            </a:r>
            <a:endParaRPr lang="en-US" altLang="zh-CN"/>
          </a:p>
          <a:p>
            <a:pPr lvl="2" indent="0"/>
            <a:r>
              <a:rPr lang="en-US" altLang="zh-CN"/>
              <a:t>Third level</a:t>
            </a:r>
            <a:endParaRPr lang="en-US" altLang="zh-CN"/>
          </a:p>
          <a:p>
            <a:pPr lvl="3" indent="0"/>
            <a:r>
              <a:rPr lang="en-US" altLang="zh-CN"/>
              <a:t>Fourth level</a:t>
            </a:r>
            <a:endParaRPr lang="en-US" altLang="zh-CN"/>
          </a:p>
          <a:p>
            <a:pPr lvl="4" indent="0"/>
            <a:r>
              <a:rPr lang="en-US" altLang="zh-CN"/>
              <a:t>Fifth level</a:t>
            </a:r>
            <a:endParaRPr lang="en-US" altLang="zh-CN"/>
          </a:p>
        </p:txBody>
      </p:sp>
      <p:sp>
        <p:nvSpPr>
          <p:cNvPr id="2054" name="Rectangle 6"/>
          <p:cNvSpPr>
            <a:spLocks noGrp="1"/>
          </p:cNvSpPr>
          <p:nvPr>
            <p:ph type="ftr" sz="quarter" idx="4"/>
          </p:nvPr>
        </p:nvSpPr>
        <p:spPr>
          <a:xfrm>
            <a:off x="0" y="6513513"/>
            <a:ext cx="3957638" cy="341313"/>
          </a:xfrm>
          <a:prstGeom prst="rect">
            <a:avLst/>
          </a:prstGeom>
          <a:noFill/>
          <a:ln w="9525">
            <a:noFill/>
            <a:miter/>
          </a:ln>
        </p:spPr>
        <p:txBody>
          <a:bodyPr vert="horz" wrap="square" lIns="96661" tIns="48331" rIns="96661" bIns="48331" anchor="b"/>
          <a:p>
            <a:pPr lvl="0" fontAlgn="base"/>
            <a:endParaRPr sz="1300" strike="noStrike" noProof="1">
              <a:ea typeface="宋体" panose="02010600030101010101" pitchFamily="2" charset="-122"/>
            </a:endParaRPr>
          </a:p>
        </p:txBody>
      </p:sp>
      <p:sp>
        <p:nvSpPr>
          <p:cNvPr id="2055" name="Rectangle 7"/>
          <p:cNvSpPr>
            <a:spLocks noGrp="1"/>
          </p:cNvSpPr>
          <p:nvPr>
            <p:ph type="sldNum" sz="quarter" idx="5"/>
          </p:nvPr>
        </p:nvSpPr>
        <p:spPr>
          <a:xfrm>
            <a:off x="5176838" y="6513513"/>
            <a:ext cx="3960813" cy="341313"/>
          </a:xfrm>
          <a:prstGeom prst="rect">
            <a:avLst/>
          </a:prstGeom>
          <a:noFill/>
          <a:ln w="9525">
            <a:noFill/>
            <a:miter/>
          </a:ln>
        </p:spPr>
        <p:txBody>
          <a:bodyPr vert="horz" wrap="square" lIns="96661" tIns="48331" rIns="96661" bIns="48331" anchor="b"/>
          <a:p>
            <a:pPr lvl="0" algn="r" fontAlgn="base"/>
            <a:fld id="{9A0DB2DC-4C9A-4742-B13C-FB6460FD3503}" type="slidenum">
              <a:rPr lang="en-US" altLang="x-none" strike="noStrike" noProof="1" dirty="0">
                <a:latin typeface="Arial" panose="020B0604020202020204" pitchFamily="34" charset="0"/>
                <a:ea typeface="宋体" panose="02010600030101010101" pitchFamily="2" charset="-122"/>
                <a:cs typeface="+mn-ea"/>
              </a:rPr>
            </a:fld>
            <a:endParaRPr lang="en-US" altLang="x-none" sz="1300" strike="noStrike" noProof="1" dirty="0">
              <a:ea typeface="宋体" panose="02010600030101010101" pitchFamily="2" charset="-122"/>
            </a:endParaRPr>
          </a:p>
        </p:txBody>
      </p:sp>
    </p:spTree>
  </p:cSld>
  <p:clrMap bg1="lt1" tx1="dk1" bg2="lt2" tx2="dk2" accent1="accent1" accent2="accent2" accent3="accent3" accent4="accent4" accent5="accent5" accent6="accent6" hlink="hlink" folHlink="folHlink"/>
  <p:hf sldNum="0" hdr="0" ftr="0" dt="0"/>
  <p:notesStyle>
    <a:lvl1pPr marL="0" lvl="0" indent="0">
      <a:defRPr sz="1200" kern="1200">
        <a:latin typeface="+mn-lt"/>
        <a:ea typeface="+mn-ea"/>
        <a:cs typeface="+mn-cs"/>
      </a:defRPr>
    </a:lvl1pPr>
    <a:lvl2pPr marL="0" lvl="1" indent="0">
      <a:defRPr sz="1200" kern="1200">
        <a:latin typeface="+mn-lt"/>
        <a:ea typeface="+mn-ea"/>
        <a:cs typeface="+mn-cs"/>
      </a:defRPr>
    </a:lvl2pPr>
    <a:lvl3pPr marL="0" lvl="2" indent="0">
      <a:defRPr sz="1200" kern="1200">
        <a:latin typeface="+mn-lt"/>
        <a:ea typeface="+mn-ea"/>
        <a:cs typeface="+mn-cs"/>
      </a:defRPr>
    </a:lvl3pPr>
    <a:lvl4pPr marL="0" lvl="3" indent="0">
      <a:defRPr sz="1200" kern="1200">
        <a:latin typeface="+mn-lt"/>
        <a:ea typeface="+mn-ea"/>
        <a:cs typeface="+mn-cs"/>
      </a:defRPr>
    </a:lvl4pPr>
    <a:lvl5pPr marL="0" lvl="4" indent="0">
      <a:defRPr sz="1200" kern="1200">
        <a:latin typeface="+mn-lt"/>
        <a:ea typeface="+mn-ea"/>
        <a:cs typeface="+mn-cs"/>
      </a:defRPr>
    </a:lvl5pPr>
    <a:lvl6pPr marL="2286000" lvl="5" indent="0">
      <a:defRPr sz="1200" kern="1200">
        <a:latin typeface="+mn-lt"/>
        <a:ea typeface="+mn-ea"/>
        <a:cs typeface="+mn-cs"/>
      </a:defRPr>
    </a:lvl6pPr>
    <a:lvl7pPr marL="2743200" lvl="6" indent="0">
      <a:defRPr sz="1200" kern="1200">
        <a:latin typeface="+mn-lt"/>
        <a:ea typeface="+mn-ea"/>
        <a:cs typeface="+mn-cs"/>
      </a:defRPr>
    </a:lvl7pPr>
    <a:lvl8pPr marL="3200400" lvl="7" indent="0">
      <a:defRPr sz="1200" kern="1200">
        <a:latin typeface="+mn-lt"/>
        <a:ea typeface="+mn-ea"/>
        <a:cs typeface="+mn-cs"/>
      </a:defRPr>
    </a:lvl8pPr>
    <a:lvl9pPr marL="3657600" lvl="8" indent="0">
      <a:defRPr sz="1200" kern="1200">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a:spLocks noGrp="1"/>
          </p:cNvSpPr>
          <p:nvPr>
            <p:ph type="body" sz="quarter"/>
          </p:nvPr>
        </p:nvSpPr>
        <p:spPr>
          <a:xfrm>
            <a:off x="882689" y="2948625"/>
            <a:ext cx="7061509" cy="2412511"/>
          </a:xfrm>
          <a:prstGeom prst="rect">
            <a:avLst/>
          </a:prstGeom>
        </p:spPr>
        <p:txBody>
          <a:bodyPr/>
          <a:p>
            <a:r>
              <a:rPr lang="zh-CN" altLang="en-US"/>
              <a:t>Ian 在 2014 年的一篇 GAN 论文震惊世界，被认为是带领人类走向机器学习下一个纪元的开创性方法。</a:t>
            </a:r>
            <a:endParaRPr lang="zh-CN" altLang="en-US"/>
          </a:p>
          <a:p>
            <a:r>
              <a:rPr lang="zh-CN" altLang="en-US"/>
              <a:t>GAN 已经成为人工智能学界一个热门的研究方向, </a:t>
            </a:r>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a:spLocks noGrp="1"/>
          </p:cNvSpPr>
          <p:nvPr>
            <p:ph type="body" sz="quarter"/>
          </p:nvPr>
        </p:nvSpPr>
        <p:spPr>
          <a:xfrm>
            <a:off x="882689" y="2948625"/>
            <a:ext cx="7061509" cy="2412511"/>
          </a:xfrm>
          <a:prstGeom prst="rect">
            <a:avLst/>
          </a:prstGeom>
        </p:spPr>
        <p:txBody>
          <a:bodyPr/>
          <a:p>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a:spLocks noGrp="1"/>
          </p:cNvSpPr>
          <p:nvPr>
            <p:ph type="body" sz="quarter"/>
          </p:nvPr>
        </p:nvSpPr>
        <p:spPr>
          <a:xfrm>
            <a:off x="882689" y="2948625"/>
            <a:ext cx="7061509" cy="2412511"/>
          </a:xfrm>
          <a:prstGeom prst="rect">
            <a:avLst/>
          </a:prstGeom>
        </p:spPr>
        <p:txBody>
          <a:bodyPr/>
          <a:p>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a:spLocks noGrp="1"/>
          </p:cNvSpPr>
          <p:nvPr>
            <p:ph type="body" sz="quarter"/>
          </p:nvPr>
        </p:nvSpPr>
        <p:spPr>
          <a:xfrm>
            <a:off x="882689" y="2948625"/>
            <a:ext cx="7061509" cy="2412511"/>
          </a:xfrm>
          <a:prstGeom prst="rect">
            <a:avLst/>
          </a:prstGeom>
        </p:spPr>
        <p:txBody>
          <a:bodyPr/>
          <a:p>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a:spLocks noGrp="1"/>
          </p:cNvSpPr>
          <p:nvPr>
            <p:ph type="body" sz="quarter"/>
          </p:nvPr>
        </p:nvSpPr>
        <p:spPr>
          <a:xfrm>
            <a:off x="882689" y="2948625"/>
            <a:ext cx="7061509" cy="2412511"/>
          </a:xfrm>
          <a:prstGeom prst="rect">
            <a:avLst/>
          </a:prstGeom>
        </p:spPr>
        <p:txBody>
          <a:bodyPr/>
          <a:p>
            <a:r>
              <a:rPr lang="zh-CN" altLang="en-US"/>
              <a:t>对这个过程的更直观解释是这样的：</a:t>
            </a:r>
            <a:endParaRPr lang="zh-CN" altLang="en-US"/>
          </a:p>
          <a:p>
            <a:endParaRPr lang="zh-CN" altLang="en-US"/>
          </a:p>
          <a:p>
            <a:r>
              <a:rPr lang="zh-CN" altLang="en-US"/>
              <a:t>而我们要学习的 D 就是那条蓝色的点线，这条线的目的是把融在一起的 data 和 model 分布给区分开。写成公式就是 data 和 model 分布相加做分母，分子则是真实的 data 分布。</a:t>
            </a:r>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a:spLocks noGrp="1"/>
          </p:cNvSpPr>
          <p:nvPr>
            <p:ph type="body" sz="quarter"/>
          </p:nvPr>
        </p:nvSpPr>
        <p:spPr>
          <a:xfrm>
            <a:off x="882689" y="2948625"/>
            <a:ext cx="7061509" cy="2412511"/>
          </a:xfrm>
          <a:prstGeom prst="rect">
            <a:avLst/>
          </a:prstGeom>
        </p:spPr>
        <p:txBody>
          <a:bodyPr/>
          <a:p>
            <a:r>
              <a:rPr lang="zh-CN" altLang="en-US"/>
              <a:t>我们最终要达到的效果是：D 无限接近于常数 1/2。换句话说就是要 Pmodel 和 Pdata 无限相似。这个时候，我们的 D 分布再也没法分辨出真伪数据的区别了。这时候，我们就可以说我们训练出了一个炉火纯青的造假者（生成模型）。</a:t>
            </a:r>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a:spLocks noGrp="1"/>
          </p:cNvSpPr>
          <p:nvPr>
            <p:ph type="body" sz="quarter"/>
          </p:nvPr>
        </p:nvSpPr>
        <p:spPr>
          <a:xfrm>
            <a:off x="882689" y="2948625"/>
            <a:ext cx="7061509" cy="2412511"/>
          </a:xfrm>
          <a:prstGeom prst="rect">
            <a:avLst/>
          </a:prstGeom>
        </p:spPr>
        <p:txBody>
          <a:bodyPr/>
          <a:p>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a:spLocks noGrp="1"/>
          </p:cNvSpPr>
          <p:nvPr>
            <p:ph type="body" sz="quarter"/>
          </p:nvPr>
        </p:nvSpPr>
        <p:spPr>
          <a:xfrm>
            <a:off x="882689" y="2948625"/>
            <a:ext cx="7061509" cy="2412511"/>
          </a:xfrm>
          <a:prstGeom prst="rect">
            <a:avLst/>
          </a:prstGeom>
        </p:spPr>
        <p:txBody>
          <a:bodyPr/>
          <a:p>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a:spLocks noGrp="1"/>
          </p:cNvSpPr>
          <p:nvPr>
            <p:ph type="body" sz="quarter"/>
          </p:nvPr>
        </p:nvSpPr>
        <p:spPr>
          <a:xfrm>
            <a:off x="882689" y="2948625"/>
            <a:ext cx="7061509" cy="2412511"/>
          </a:xfrm>
          <a:prstGeom prst="rect">
            <a:avLst/>
          </a:prstGeom>
        </p:spPr>
        <p:txBody>
          <a:bodyPr/>
          <a:p>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a:spLocks noGrp="1"/>
          </p:cNvSpPr>
          <p:nvPr>
            <p:ph type="body" sz="quarter"/>
          </p:nvPr>
        </p:nvSpPr>
        <p:spPr>
          <a:xfrm>
            <a:off x="882689" y="2948625"/>
            <a:ext cx="7061509" cy="2412511"/>
          </a:xfrm>
          <a:prstGeom prst="rect">
            <a:avLst/>
          </a:prstGeom>
        </p:spPr>
        <p:txBody>
          <a:bodyPr/>
          <a:p>
            <a:r>
              <a:rPr lang="zh-CN" altLang="en-US"/>
              <a:t>因为图片本身就是个 RGB 的矩阵，所以我们甚至可以通过向量加减来得到一些有趣的运算结果</a:t>
            </a:r>
            <a:endParaRPr lang="zh-CN" altLang="en-US"/>
          </a:p>
          <a:p>
            <a:r>
              <a:rPr lang="zh-CN" altLang="en-US"/>
              <a:t>做个向量/矩阵加减并不难，难的是把加减后得到的向量/矩阵还原成「图义」上代表的图片。在 NLP 中，word2vec 是把向量对应到有意义的词；在这里，DCGAN 是把矩阵对应到有意义的图片。</a:t>
            </a:r>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a:spLocks noGrp="1"/>
          </p:cNvSpPr>
          <p:nvPr>
            <p:ph type="body" sz="quarter"/>
          </p:nvPr>
        </p:nvSpPr>
        <p:spPr>
          <a:xfrm>
            <a:off x="882689" y="2948625"/>
            <a:ext cx="7061509" cy="2412511"/>
          </a:xfrm>
          <a:prstGeom prst="rect">
            <a:avLst/>
          </a:prstGeom>
        </p:spPr>
        <p:txBody>
          <a:bodyPr/>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a:spLocks noGrp="1"/>
          </p:cNvSpPr>
          <p:nvPr>
            <p:ph type="body" sz="quarter"/>
          </p:nvPr>
        </p:nvSpPr>
        <p:spPr>
          <a:xfrm>
            <a:off x="882689" y="2948625"/>
            <a:ext cx="7061509" cy="2412511"/>
          </a:xfrm>
          <a:prstGeom prst="rect">
            <a:avLst/>
          </a:prstGeom>
        </p:spPr>
        <p:txBody>
          <a:bodyPr/>
          <a:p>
            <a:r>
              <a:rPr lang="zh-CN" altLang="en-US"/>
              <a:t>在感知阶段, 机器能够接收来 自外界的各种信号, 例如视觉信号、听觉信号等, 并 对此作出判断, 对应的研究领域有图像识别、语音识别等.</a:t>
            </a:r>
            <a:endParaRPr lang="zh-CN" altLang="en-US"/>
          </a:p>
          <a:p>
            <a:r>
              <a:rPr lang="zh-CN" altLang="en-US"/>
              <a:t>在认知阶段, 机器能够对世界的本质有一定的 理解, 不再是单纯、机械地做出判断。</a:t>
            </a:r>
            <a:endParaRPr lang="zh-CN" altLang="en-US"/>
          </a:p>
          <a:p>
            <a:r>
              <a:rPr lang="zh-CN" altLang="en-US"/>
              <a:t>理解无论对人类还是人工智能都是内在的表现, 无法直接测量, 只能间接从其他方面推测. 如何衡量人工智能的理解程度, 虽然没有定论但是著名学者 Feynman 名言 </a:t>
            </a:r>
            <a:endParaRPr lang="zh-CN" altLang="en-US"/>
          </a:p>
          <a:p>
            <a:endParaRPr lang="zh-CN" altLang="en-US"/>
          </a:p>
          <a:p>
            <a:r>
              <a:rPr lang="zh-CN" altLang="en-US"/>
              <a:t>这说明机器制造事物的能力从某种程度上取决于机器对事物的理解.</a:t>
            </a:r>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a:spLocks noGrp="1"/>
          </p:cNvSpPr>
          <p:nvPr>
            <p:ph type="body" sz="quarter"/>
          </p:nvPr>
        </p:nvSpPr>
        <p:spPr>
          <a:xfrm>
            <a:off x="882689" y="2948625"/>
            <a:ext cx="7061509" cy="2412511"/>
          </a:xfrm>
          <a:prstGeom prst="rect">
            <a:avLst/>
          </a:prstGeom>
        </p:spPr>
        <p:txBody>
          <a:bodyPr/>
          <a:p>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a:spLocks noGrp="1"/>
          </p:cNvSpPr>
          <p:nvPr>
            <p:ph type="body" sz="quarter"/>
          </p:nvPr>
        </p:nvSpPr>
        <p:spPr>
          <a:xfrm>
            <a:off x="882689" y="2948625"/>
            <a:ext cx="7061509" cy="2412511"/>
          </a:xfrm>
          <a:prstGeom prst="rect">
            <a:avLst/>
          </a:prstGeom>
        </p:spPr>
        <p:txBody>
          <a:bodyPr/>
          <a:p>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a:spLocks noGrp="1"/>
          </p:cNvSpPr>
          <p:nvPr>
            <p:ph type="body" sz="quarter"/>
          </p:nvPr>
        </p:nvSpPr>
        <p:spPr>
          <a:xfrm>
            <a:off x="882689" y="2948625"/>
            <a:ext cx="7061509" cy="2412511"/>
          </a:xfrm>
          <a:prstGeom prst="rect">
            <a:avLst/>
          </a:prstGeom>
        </p:spPr>
        <p:txBody>
          <a:bodyPr/>
          <a:p>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a:spLocks noGrp="1"/>
          </p:cNvSpPr>
          <p:nvPr>
            <p:ph type="body" sz="quarter"/>
          </p:nvPr>
        </p:nvSpPr>
        <p:spPr>
          <a:xfrm>
            <a:off x="882689" y="2948625"/>
            <a:ext cx="7061509" cy="2412511"/>
          </a:xfrm>
          <a:prstGeom prst="rect">
            <a:avLst/>
          </a:prstGeom>
        </p:spPr>
        <p:txBody>
          <a:bodyPr/>
          <a:p>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a:spLocks noGrp="1"/>
          </p:cNvSpPr>
          <p:nvPr>
            <p:ph type="body" sz="quarter"/>
          </p:nvPr>
        </p:nvSpPr>
        <p:spPr>
          <a:xfrm>
            <a:off x="882689" y="2948625"/>
            <a:ext cx="7061509" cy="2412511"/>
          </a:xfrm>
          <a:prstGeom prst="rect">
            <a:avLst/>
          </a:prstGeom>
        </p:spPr>
        <p:txBody>
          <a:bodyPr/>
          <a:p>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a:spLocks noGrp="1"/>
          </p:cNvSpPr>
          <p:nvPr>
            <p:ph type="body" sz="quarter"/>
          </p:nvPr>
        </p:nvSpPr>
        <p:spPr>
          <a:xfrm>
            <a:off x="882689" y="2948625"/>
            <a:ext cx="7061509" cy="2412511"/>
          </a:xfrm>
          <a:prstGeom prst="rect">
            <a:avLst/>
          </a:prstGeom>
        </p:spPr>
        <p:txBody>
          <a:bodyPr/>
          <a:p>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a:spLocks noGrp="1"/>
          </p:cNvSpPr>
          <p:nvPr>
            <p:ph type="body" sz="quarter"/>
          </p:nvPr>
        </p:nvSpPr>
        <p:spPr>
          <a:xfrm>
            <a:off x="882689" y="2948625"/>
            <a:ext cx="7061509" cy="2412511"/>
          </a:xfrm>
          <a:prstGeom prst="rect">
            <a:avLst/>
          </a:prstGeom>
        </p:spPr>
        <p:txBody>
          <a:bodyPr/>
          <a:p>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a:spLocks noGrp="1"/>
          </p:cNvSpPr>
          <p:nvPr>
            <p:ph type="body" sz="quarter"/>
          </p:nvPr>
        </p:nvSpPr>
        <p:spPr>
          <a:xfrm>
            <a:off x="882689" y="2948625"/>
            <a:ext cx="7061509" cy="2412511"/>
          </a:xfrm>
          <a:prstGeom prst="rect">
            <a:avLst/>
          </a:prstGeom>
        </p:spPr>
        <p:txBody>
          <a:bodyPr/>
          <a:p>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a:spLocks noGrp="1"/>
          </p:cNvSpPr>
          <p:nvPr>
            <p:ph type="body" sz="quarter"/>
          </p:nvPr>
        </p:nvSpPr>
        <p:spPr>
          <a:xfrm>
            <a:off x="882689" y="2948625"/>
            <a:ext cx="7061509" cy="2412511"/>
          </a:xfrm>
          <a:prstGeom prst="rect">
            <a:avLst/>
          </a:prstGeom>
        </p:spPr>
        <p:txBody>
          <a:bodyPr/>
          <a:p>
            <a:r>
              <a:rPr lang="zh-CN" altLang="en-US"/>
              <a:t>GAN 依旧面临着几大问题</a:t>
            </a:r>
            <a:endParaRPr lang="zh-CN" altLang="en-US"/>
          </a:p>
          <a:p>
            <a:r>
              <a:rPr lang="zh-CN" altLang="en-US"/>
              <a:t>现在 GAN 面临的最大问题就是不稳定，很多情况下都无法收敛（non-convergence）。原因是我们使用的优化方法很容易只找到一个局部最优点，而不是全局最优点。或者，有些算法根本就没法收敛。</a:t>
            </a:r>
            <a:endParaRPr lang="zh-CN" altLang="en-US"/>
          </a:p>
          <a:p>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a:spLocks noGrp="1"/>
          </p:cNvSpPr>
          <p:nvPr>
            <p:ph type="body" sz="quarter"/>
          </p:nvPr>
        </p:nvSpPr>
        <p:spPr>
          <a:xfrm>
            <a:off x="882689" y="2948625"/>
            <a:ext cx="7061509" cy="2412511"/>
          </a:xfrm>
          <a:prstGeom prst="rect">
            <a:avLst/>
          </a:prstGeom>
        </p:spPr>
        <p:txBody>
          <a:bodyPr/>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a:spLocks noGrp="1"/>
          </p:cNvSpPr>
          <p:nvPr>
            <p:ph type="body" sz="quarter"/>
          </p:nvPr>
        </p:nvSpPr>
        <p:spPr>
          <a:xfrm>
            <a:off x="882689" y="2948625"/>
            <a:ext cx="7061509" cy="2412511"/>
          </a:xfrm>
          <a:prstGeom prst="rect">
            <a:avLst/>
          </a:prstGeom>
        </p:spPr>
        <p:txBody>
          <a:bodyPr/>
          <a:p>
            <a:r>
              <a:rPr lang="zh-CN" altLang="en-US"/>
              <a:t>密度（概率）估计：就是说在不了解事件概率分布的情况下，先假设随机分布，然后通过数据观测来确定真正的概率密度是怎样的。</a:t>
            </a:r>
            <a:endParaRPr lang="zh-CN" altLang="en-US"/>
          </a:p>
          <a:p>
            <a:endParaRPr lang="zh-CN" altLang="en-US"/>
          </a:p>
          <a:p>
            <a:r>
              <a:rPr lang="zh-CN" altLang="en-US"/>
              <a:t>样本生成：这个就更好理解了，就是手上有一把训练样本数据，通过训练后的模型来生成类似的「样本」。</a:t>
            </a:r>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a:spLocks noGrp="1"/>
          </p:cNvSpPr>
          <p:nvPr>
            <p:ph type="body" sz="quarter"/>
          </p:nvPr>
        </p:nvSpPr>
        <p:spPr>
          <a:xfrm>
            <a:off x="882689" y="2948625"/>
            <a:ext cx="7061509" cy="2412511"/>
          </a:xfrm>
          <a:prstGeom prst="rect">
            <a:avLst/>
          </a:prstGeom>
        </p:spPr>
        <p:txBody>
          <a:bodyPr/>
          <a:p>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a:spLocks noGrp="1"/>
          </p:cNvSpPr>
          <p:nvPr>
            <p:ph type="body" sz="quarter"/>
          </p:nvPr>
        </p:nvSpPr>
        <p:spPr>
          <a:xfrm>
            <a:off x="882689" y="2948625"/>
            <a:ext cx="7061509" cy="2412511"/>
          </a:xfrm>
          <a:prstGeom prst="rect">
            <a:avLst/>
          </a:prstGeom>
        </p:spPr>
        <p:txBody>
          <a:bodyPr/>
          <a:p>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a:spLocks noGrp="1"/>
          </p:cNvSpPr>
          <p:nvPr>
            <p:ph type="body" sz="quarter"/>
          </p:nvPr>
        </p:nvSpPr>
        <p:spPr>
          <a:xfrm>
            <a:off x="882689" y="2948625"/>
            <a:ext cx="7061509" cy="2412511"/>
          </a:xfrm>
          <a:prstGeom prst="rect">
            <a:avLst/>
          </a:prstGeom>
        </p:spPr>
        <p:txBody>
          <a:bodyPr/>
          <a:p>
            <a:r>
              <a:rPr lang="zh-CN" altLang="en-US"/>
              <a:t>当然，还有一些尴尬的问题依旧是「未解之谜」。</a:t>
            </a:r>
            <a:endParaRPr lang="zh-CN" altLang="en-US"/>
          </a:p>
          <a:p>
            <a:r>
              <a:rPr lang="zh-CN" altLang="en-US"/>
              <a:t>这里你们看到的，已经是精挑细选出来的好图片了，然而…</a:t>
            </a:r>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a:spLocks noGrp="1"/>
          </p:cNvSpPr>
          <p:nvPr>
            <p:ph type="body" sz="quarter"/>
          </p:nvPr>
        </p:nvSpPr>
        <p:spPr>
          <a:xfrm>
            <a:off x="882689" y="2948625"/>
            <a:ext cx="7061509" cy="2412511"/>
          </a:xfrm>
          <a:prstGeom prst="rect">
            <a:avLst/>
          </a:prstGeom>
        </p:spPr>
        <p:txBody>
          <a:bodyPr/>
          <a:p>
            <a:r>
              <a:rPr lang="zh-CN" altLang="en-US"/>
              <a:t>生成的图片的细节数量经常会被搞错</a:t>
            </a:r>
            <a:endParaRPr lang="zh-CN" altLang="en-US"/>
          </a:p>
          <a:p>
            <a:r>
              <a:rPr lang="zh-CN" altLang="en-US"/>
              <a:t>对于空间的理解会搞错。</a:t>
            </a:r>
            <a:endParaRPr lang="zh-CN" altLang="en-US"/>
          </a:p>
          <a:p>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a:spLocks noGrp="1"/>
          </p:cNvSpPr>
          <p:nvPr>
            <p:ph type="body" sz="quarter"/>
          </p:nvPr>
        </p:nvSpPr>
        <p:spPr>
          <a:xfrm>
            <a:off x="882689" y="2948625"/>
            <a:ext cx="7061509" cy="2412511"/>
          </a:xfrm>
          <a:prstGeom prst="rect">
            <a:avLst/>
          </a:prstGeom>
        </p:spPr>
        <p:txBody>
          <a:bodyPr/>
          <a:p>
            <a:r>
              <a:rPr lang="zh-CN" altLang="en-US"/>
              <a:t>奇怪的东西会出现：</a:t>
            </a:r>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a:spLocks noGrp="1"/>
          </p:cNvSpPr>
          <p:nvPr>
            <p:ph type="body" sz="quarter"/>
          </p:nvPr>
        </p:nvSpPr>
        <p:spPr>
          <a:xfrm>
            <a:off x="882689" y="2948625"/>
            <a:ext cx="7061509" cy="2412511"/>
          </a:xfrm>
          <a:prstGeom prst="rect">
            <a:avLst/>
          </a:prstGeom>
        </p:spPr>
        <p:txBody>
          <a:bodyPr/>
          <a:p>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a:spLocks noGrp="1"/>
          </p:cNvSpPr>
          <p:nvPr>
            <p:ph type="body" sz="quarter"/>
          </p:nvPr>
        </p:nvSpPr>
        <p:spPr>
          <a:xfrm>
            <a:off x="882689" y="2948625"/>
            <a:ext cx="7061509" cy="2412511"/>
          </a:xfrm>
          <a:prstGeom prst="rect">
            <a:avLst/>
          </a:prstGeom>
        </p:spPr>
        <p:txBody>
          <a:bodyPr/>
          <a:p>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a:spLocks noGrp="1"/>
          </p:cNvSpPr>
          <p:nvPr>
            <p:ph type="body" sz="quarter"/>
          </p:nvPr>
        </p:nvSpPr>
        <p:spPr>
          <a:xfrm>
            <a:off x="882689" y="2948625"/>
            <a:ext cx="7061509" cy="2412511"/>
          </a:xfrm>
          <a:prstGeom prst="rect">
            <a:avLst/>
          </a:prstGeom>
        </p:spPr>
        <p:txBody>
          <a:bodyPr/>
          <a:p>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a:spLocks noGrp="1"/>
          </p:cNvSpPr>
          <p:nvPr>
            <p:ph type="body" sz="quarter"/>
          </p:nvPr>
        </p:nvSpPr>
        <p:spPr>
          <a:xfrm>
            <a:off x="882689" y="2948625"/>
            <a:ext cx="7061509" cy="2412511"/>
          </a:xfrm>
          <a:prstGeom prst="rect">
            <a:avLst/>
          </a:prstGeom>
        </p:spPr>
        <p:txBody>
          <a:bodyPr/>
          <a:p>
            <a:r>
              <a:rPr lang="zh-CN" altLang="en-US"/>
              <a:t>自 Goodfellow 等于 2014 年提出 GAN 以来,各种基于 GAN 的衍生模型被提出, 这些模型的创 新点包括模型结构改进、理论扩展及应用等. 部分 衍生模型的计算流程与结构如图 所示</a:t>
            </a:r>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a:spLocks noGrp="1"/>
          </p:cNvSpPr>
          <p:nvPr>
            <p:ph type="body" sz="quarter"/>
          </p:nvPr>
        </p:nvSpPr>
        <p:spPr>
          <a:xfrm>
            <a:off x="882689" y="2948625"/>
            <a:ext cx="7061509" cy="2412511"/>
          </a:xfrm>
          <a:prstGeom prst="rect">
            <a:avLst/>
          </a:prstGeom>
        </p:spPr>
        <p:txBody>
          <a:bodyPr/>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a:spLocks noGrp="1"/>
          </p:cNvSpPr>
          <p:nvPr>
            <p:ph type="body" sz="quarter"/>
          </p:nvPr>
        </p:nvSpPr>
        <p:spPr>
          <a:xfrm>
            <a:off x="882689" y="2948625"/>
            <a:ext cx="7061509" cy="2412511"/>
          </a:xfrm>
          <a:prstGeom prst="rect">
            <a:avLst/>
          </a:prstGeom>
        </p:spPr>
        <p:txBody>
          <a:bodyPr/>
          <a:p>
            <a:r>
              <a:rPr lang="zh-CN" altLang="en-US"/>
              <a:t>该怎么创造生成模型呢？这涉及到概率领域一个方法：最大似然估计。</a:t>
            </a:r>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a:spLocks noGrp="1"/>
          </p:cNvSpPr>
          <p:nvPr>
            <p:ph type="body" sz="quarter"/>
          </p:nvPr>
        </p:nvSpPr>
        <p:spPr>
          <a:xfrm>
            <a:off x="882689" y="2948625"/>
            <a:ext cx="7061509" cy="2412511"/>
          </a:xfrm>
          <a:prstGeom prst="rect">
            <a:avLst/>
          </a:prstGeom>
        </p:spPr>
        <p:txBody>
          <a:bodyPr/>
          <a:p>
            <a:r>
              <a:rPr lang="zh-CN" altLang="en-US">
                <a:sym typeface="+mn-ea"/>
              </a:rPr>
              <a:t>GAN 学习过程中不需要数据标签. 虽然 GAN 提出的目的不是半监督学习, 但是 GAN 的 训练过程可以用来实施半监督学习中无标签数据对 模型的预训练过程. 具体来说, 先利用无标签数据训 练 GAN, 基于训练好的 GAN 对数据的理解, 再利 用小部分有标签数据训练判别器, 用于传统的分类 和回归任务. </a:t>
            </a:r>
            <a:endParaRPr lang="zh-CN" altLang="en-US">
              <a:sym typeface="+mn-ea"/>
            </a:endParaRPr>
          </a:p>
          <a:p>
            <a:r>
              <a:rPr lang="zh-CN" altLang="en-US">
                <a:sym typeface="+mn-ea"/>
              </a:rPr>
              <a:t>GAN 虽然解决了生成式模型的一些问题, 并且 对其他方法的发展具有一定的启发意义, 但是 GAN并不完美, 它在解决已有问题的同时也引入了一些 新的问题. GAN 最突出的优点同时也是它最大的 问题根源. </a:t>
            </a:r>
            <a:endParaRPr lang="zh-CN" altLang="en-US">
              <a:sym typeface="+mn-ea"/>
            </a:endParaRPr>
          </a:p>
          <a:p>
            <a:r>
              <a:rPr lang="zh-CN" altLang="en-US">
                <a:sym typeface="+mn-ea"/>
              </a:rPr>
              <a:t>GAN 采用对抗学习的准则, 理论上还不能判断模型的收敛性和均衡点的存在性. </a:t>
            </a:r>
            <a:endParaRPr lang="zh-CN" altLang="en-US">
              <a:sym typeface="+mn-ea"/>
            </a:endParaRPr>
          </a:p>
          <a:p>
            <a:r>
              <a:rPr lang="zh-CN" altLang="en-US">
                <a:sym typeface="+mn-ea"/>
              </a:rPr>
              <a:t>训练过程需要保证两个对抗网络的平衡和同步, 否则难以 得到很好的训练效果. 而实际过程中两个对抗网络 的同步不易把控, 训练过程可能不稳定.</a:t>
            </a:r>
            <a:endParaRPr lang="zh-CN" altLang="en-US">
              <a:sym typeface="+mn-ea"/>
            </a:endParaRPr>
          </a:p>
          <a:p>
            <a:r>
              <a:rPr lang="zh-CN" altLang="en-US">
                <a:sym typeface="+mn-ea"/>
              </a:rPr>
              <a:t>GAN 生成的样本虽然具有多样性, 但是存在崩溃模 式 (Collapse mode) 现象, 可能生成多样的, 但对于人类来说差异不大的样本.</a:t>
            </a:r>
            <a:endParaRPr lang="zh-CN" altLang="en-US">
              <a:sym typeface="+mn-ea"/>
            </a:endParaRPr>
          </a:p>
          <a:p>
            <a:endParaRPr lang="zh-CN" altLang="en-US">
              <a:sym typeface="+mn-ea"/>
            </a:endParaRPr>
          </a:p>
          <a:p>
            <a:endParaRPr lang="zh-CN" altLang="en-US">
              <a:sym typeface="+mn-ea"/>
            </a:endParaRPr>
          </a:p>
          <a:p>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a:spLocks noGrp="1"/>
          </p:cNvSpPr>
          <p:nvPr>
            <p:ph type="body" sz="quarter"/>
          </p:nvPr>
        </p:nvSpPr>
        <p:spPr>
          <a:xfrm>
            <a:off x="882689" y="2948625"/>
            <a:ext cx="7061509" cy="2412511"/>
          </a:xfrm>
          <a:prstGeom prst="rect">
            <a:avLst/>
          </a:prstGeom>
        </p:spPr>
        <p:txBody>
          <a:bodyPr/>
          <a:p>
            <a:r>
              <a:rPr lang="zh-CN" altLang="en-US">
                <a:sym typeface="+mn-ea"/>
              </a:rPr>
              <a:t>由一个生成器和一个判别器构成, 通过对抗学习的方式 来迭代训练, 逼近纳什均衡.</a:t>
            </a:r>
            <a:endParaRPr lang="zh-CN" altLang="en-US">
              <a:sym typeface="+mn-ea"/>
            </a:endParaRPr>
          </a:p>
          <a:p>
            <a:endParaRPr lang="zh-CN" altLang="en-US"/>
          </a:p>
          <a:p>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41985" name="幻灯片图像占位符 1"/>
          <p:cNvSpPr>
            <a:spLocks noGrp="1" noRot="1" noTextEdit="1"/>
          </p:cNvSpPr>
          <p:nvPr>
            <p:ph type="sldImg"/>
          </p:nvPr>
        </p:nvSpPr>
        <p:spPr/>
      </p:sp>
      <p:sp>
        <p:nvSpPr>
          <p:cNvPr id="41986" name="文本占位符 2"/>
          <p:cNvSpPr>
            <a:spLocks noGrp="1"/>
          </p:cNvSpPr>
          <p:nvPr>
            <p:ph type="body" sz="quarter"/>
          </p:nvPr>
        </p:nvSpPr>
        <p:spPr>
          <a:xfrm>
            <a:off x="882650" y="2947988"/>
            <a:ext cx="7061200" cy="2413000"/>
          </a:xfrm>
          <a:prstGeom prst="rect">
            <a:avLst/>
          </a:prstGeom>
          <a:noFill/>
          <a:ln w="9525">
            <a:noFill/>
          </a:ln>
        </p:spPr>
        <p:txBody>
          <a:bodyPr anchor="t"/>
          <a:p>
            <a:pPr lvl="0" indent="0"/>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a:spLocks noGrp="1"/>
          </p:cNvSpPr>
          <p:nvPr>
            <p:ph type="body" sz="quarter"/>
          </p:nvPr>
        </p:nvSpPr>
        <p:spPr>
          <a:xfrm>
            <a:off x="882689" y="2948625"/>
            <a:ext cx="7061509" cy="2412511"/>
          </a:xfrm>
          <a:prstGeom prst="rect">
            <a:avLst/>
          </a:prstGeom>
        </p:spPr>
        <p:txBody>
          <a:bodyPr/>
          <a:p>
            <a:r>
              <a:rPr lang="zh-CN" altLang="en-US"/>
              <a:t>整个生成模型的大家族</a:t>
            </a:r>
            <a:endParaRPr lang="zh-CN" altLang="en-US"/>
          </a:p>
          <a:p>
            <a:r>
              <a:rPr lang="zh-CN" altLang="en-US"/>
              <a:t>大家都同根于最大似然玩法，但是有着显隐密度的区分。大多数你们听过的强大的生成模型都需要用到马尔可夫链，而 GAN 是目前唯一一种直接从数据观测的一步到位的生成模型。</a:t>
            </a:r>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a:spLocks noGrp="1"/>
          </p:cNvSpPr>
          <p:nvPr>
            <p:ph type="body" sz="quarter"/>
          </p:nvPr>
        </p:nvSpPr>
        <p:spPr>
          <a:xfrm>
            <a:off x="882689" y="2948625"/>
            <a:ext cx="7061509" cy="2412511"/>
          </a:xfrm>
          <a:prstGeom prst="rect">
            <a:avLst/>
          </a:prstGeom>
        </p:spPr>
        <p:txBody>
          <a:bodyPr/>
          <a:p>
            <a:r>
              <a:rPr lang="zh-CN" altLang="en-US"/>
              <a:t>与其他生成模型不同的是，GAN 的特点是：</a:t>
            </a:r>
            <a:endParaRPr lang="zh-CN" altLang="en-US"/>
          </a:p>
          <a:p>
            <a:r>
              <a:rPr lang="zh-CN" altLang="en-US"/>
              <a:t>使用了 latent code（用以表达 latent dimension、控制数据隐含关系等等）；</a:t>
            </a:r>
            <a:endParaRPr lang="zh-CN" altLang="en-US"/>
          </a:p>
          <a:p>
            <a:r>
              <a:rPr lang="zh-CN" altLang="en-US"/>
              <a:t>数据会逐渐统一；</a:t>
            </a:r>
            <a:endParaRPr lang="zh-CN" altLang="en-US"/>
          </a:p>
          <a:p>
            <a:r>
              <a:rPr lang="zh-CN" altLang="en-US"/>
              <a:t>不需要马尔可夫链；</a:t>
            </a:r>
            <a:endParaRPr lang="zh-CN" altLang="en-US"/>
          </a:p>
          <a:p>
            <a:r>
              <a:rPr lang="zh-CN" altLang="en-US"/>
              <a:t>被认为可以生成最好的样本（当然，ian 本人也说，这事儿没法衡量什么是「好」或「不好」）。</a:t>
            </a:r>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a:spLocks noGrp="1"/>
          </p:cNvSpPr>
          <p:nvPr>
            <p:ph type="body" sz="quarter"/>
          </p:nvPr>
        </p:nvSpPr>
        <p:spPr>
          <a:xfrm>
            <a:off x="882689" y="2948625"/>
            <a:ext cx="7061509" cy="2412511"/>
          </a:xfrm>
          <a:prstGeom prst="rect">
            <a:avLst/>
          </a:prstGeom>
        </p:spPr>
        <p:txBody>
          <a:bodyPr/>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a:spLocks noGrp="1"/>
          </p:cNvSpPr>
          <p:nvPr>
            <p:ph type="body" sz="quarter"/>
          </p:nvPr>
        </p:nvSpPr>
        <p:spPr>
          <a:xfrm>
            <a:off x="882689" y="2948625"/>
            <a:ext cx="7061509" cy="2412511"/>
          </a:xfrm>
          <a:prstGeom prst="rect">
            <a:avLst/>
          </a:prstGeom>
        </p:spPr>
        <p:txBody>
          <a:bodyPr/>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a:spLocks noGrp="1"/>
          </p:cNvSpPr>
          <p:nvPr>
            <p:ph type="body" sz="quarter"/>
          </p:nvPr>
        </p:nvSpPr>
        <p:spPr>
          <a:xfrm>
            <a:off x="882689" y="2948625"/>
            <a:ext cx="7061509" cy="2412511"/>
          </a:xfrm>
          <a:prstGeom prst="rect">
            <a:avLst/>
          </a:prstGeom>
        </p:spPr>
        <p:txBody>
          <a:bodyPr/>
          <a:p>
            <a:r>
              <a:rPr lang="zh-CN" altLang="en-US"/>
              <a:t>它把噪声数据 z（也就是我们说的假数据）通过生成模型 G，伪装成了真实数据 x。</a:t>
            </a:r>
            <a:endParaRPr lang="zh-CN" altLang="en-US"/>
          </a:p>
          <a:p>
            <a:endParaRPr lang="zh-CN" altLang="en-US"/>
          </a:p>
          <a:p>
            <a:r>
              <a:rPr lang="zh-CN" altLang="en-US"/>
              <a:t>（当然，因为 GAN 依旧是一个神经网络，你的生成模型需要是可微的（differentiable））</a:t>
            </a:r>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pPr fontAlgn="base"/>
            <a:r>
              <a:rPr lang="zh-CN" altLang="en-US" strike="noStrike" noProof="1" smtClean="0"/>
              <a:t>单击此处编辑母版标题样式</a:t>
            </a:r>
            <a:endParaRPr lang="zh-CN" altLang="en-US" strike="noStrike" noProof="1"/>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fontAlgn="base"/>
            <a:r>
              <a:rPr lang="zh-CN" altLang="en-US" strike="noStrike" noProof="1" smtClean="0"/>
              <a:t>单击此处编辑母版副标题样式</a:t>
            </a:r>
            <a:endParaRPr lang="zh-CN" altLang="en-US" strike="noStrike" noProof="1"/>
          </a:p>
        </p:txBody>
      </p:sp>
      <p:sp>
        <p:nvSpPr>
          <p:cNvPr id="4" name="日期占位符 3"/>
          <p:cNvSpPr>
            <a:spLocks noGrp="1"/>
          </p:cNvSpPr>
          <p:nvPr>
            <p:ph type="dt" sz="half" idx="10"/>
          </p:nvPr>
        </p:nvSpPr>
        <p:spPr/>
        <p:txBody>
          <a:bodyPr/>
          <a:p>
            <a:pPr lvl="0" fontAlgn="base"/>
          </a:p>
        </p:txBody>
      </p:sp>
      <p:sp>
        <p:nvSpPr>
          <p:cNvPr id="5" name="页脚占位符 4"/>
          <p:cNvSpPr>
            <a:spLocks noGrp="1"/>
          </p:cNvSpPr>
          <p:nvPr>
            <p:ph type="ftr" sz="quarter" idx="11"/>
          </p:nvPr>
        </p:nvSpPr>
        <p:spPr/>
        <p:txBody>
          <a:bodyPr/>
          <a:p>
            <a:pPr lvl="0" fontAlgn="base"/>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Arial" panose="020B0604020202020204" pitchFamily="34" charset="0"/>
                <a:ea typeface="宋体" panose="02010600030101010101" pitchFamily="2" charset="-122"/>
                <a:cs typeface="+mn-ea"/>
              </a:rPr>
            </a:fld>
            <a:endParaRPr lang="zh-CN" altLang="en-US" strike="noStrike" noProof="1" dirty="0"/>
          </a:p>
        </p:txBody>
      </p:sp>
    </p:spTree>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p>
        </p:txBody>
      </p:sp>
      <p:sp>
        <p:nvSpPr>
          <p:cNvPr id="5" name="页脚占位符 4"/>
          <p:cNvSpPr>
            <a:spLocks noGrp="1"/>
          </p:cNvSpPr>
          <p:nvPr>
            <p:ph type="ftr" sz="quarter" idx="11"/>
          </p:nvPr>
        </p:nvSpPr>
        <p:spPr/>
        <p:txBody>
          <a:bodyPr/>
          <a:p>
            <a:pPr lvl="0" fontAlgn="base"/>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Arial" panose="020B0604020202020204" pitchFamily="34" charset="0"/>
                <a:ea typeface="宋体" panose="02010600030101010101" pitchFamily="2" charset="-122"/>
                <a:cs typeface="+mn-ea"/>
              </a:rPr>
            </a:fld>
            <a:endParaRPr lang="zh-CN" altLang="en-US" strike="noStrike" noProof="1" dirty="0"/>
          </a:p>
        </p:txBody>
      </p:sp>
    </p:spTree>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9144000" y="-25400"/>
            <a:ext cx="3048000" cy="6151563"/>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0" y="-25400"/>
            <a:ext cx="8967304" cy="6151563"/>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p>
        </p:txBody>
      </p:sp>
      <p:sp>
        <p:nvSpPr>
          <p:cNvPr id="5" name="页脚占位符 4"/>
          <p:cNvSpPr>
            <a:spLocks noGrp="1"/>
          </p:cNvSpPr>
          <p:nvPr>
            <p:ph type="ftr" sz="quarter" idx="11"/>
          </p:nvPr>
        </p:nvSpPr>
        <p:spPr/>
        <p:txBody>
          <a:bodyPr/>
          <a:p>
            <a:pPr lvl="0" fontAlgn="base"/>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Arial" panose="020B0604020202020204" pitchFamily="34" charset="0"/>
                <a:ea typeface="宋体" panose="02010600030101010101" pitchFamily="2" charset="-122"/>
                <a:cs typeface="+mn-ea"/>
              </a:rPr>
            </a:fld>
            <a:endParaRPr lang="zh-CN" altLang="en-US" strike="noStrike" noProof="1" dirty="0"/>
          </a:p>
        </p:txBody>
      </p:sp>
    </p:spTree>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sz="half" idx="1"/>
          </p:nvPr>
        </p:nvSpPr>
        <p:spPr>
          <a:xfrm>
            <a:off x="838200" y="1825625"/>
            <a:ext cx="5181600" cy="4351338"/>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quarter" idx="2"/>
          </p:nvPr>
        </p:nvSpPr>
        <p:spPr>
          <a:xfrm>
            <a:off x="6172200" y="1825625"/>
            <a:ext cx="5181600" cy="2098675"/>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内容占位符 4"/>
          <p:cNvSpPr>
            <a:spLocks noGrp="1"/>
          </p:cNvSpPr>
          <p:nvPr>
            <p:ph sz="quarter" idx="3"/>
          </p:nvPr>
        </p:nvSpPr>
        <p:spPr>
          <a:xfrm>
            <a:off x="6172200" y="4076700"/>
            <a:ext cx="5181600" cy="2100263"/>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6" name="日期占位符 5"/>
          <p:cNvSpPr>
            <a:spLocks noGrp="1"/>
          </p:cNvSpPr>
          <p:nvPr>
            <p:ph type="dt" sz="half" idx="10"/>
          </p:nvPr>
        </p:nvSpPr>
        <p:spPr/>
        <p:txBody>
          <a:bodyPr/>
          <a:p>
            <a:pPr lvl="0" fontAlgn="base"/>
          </a:p>
        </p:txBody>
      </p:sp>
      <p:sp>
        <p:nvSpPr>
          <p:cNvPr id="7" name="页脚占位符 6"/>
          <p:cNvSpPr>
            <a:spLocks noGrp="1"/>
          </p:cNvSpPr>
          <p:nvPr>
            <p:ph type="ftr" sz="quarter" idx="11"/>
          </p:nvPr>
        </p:nvSpPr>
        <p:spPr/>
        <p:txBody>
          <a:bodyPr/>
          <a:p>
            <a:pPr lvl="0" fontAlgn="base"/>
          </a:p>
        </p:txBody>
      </p:sp>
      <p:sp>
        <p:nvSpPr>
          <p:cNvPr id="8" name="灯片编号占位符 7"/>
          <p:cNvSpPr>
            <a:spLocks noGrp="1"/>
          </p:cNvSpPr>
          <p:nvPr>
            <p:ph type="sldNum" sz="quarter" idx="12"/>
          </p:nvPr>
        </p:nvSpPr>
        <p:spPr/>
        <p:txBody>
          <a:bodyPr/>
          <a:p>
            <a:pPr lvl="0" fontAlgn="base"/>
            <a:fld id="{9A0DB2DC-4C9A-4742-B13C-FB6460FD3503}" type="slidenum">
              <a:rPr lang="zh-CN" altLang="en-US" strike="noStrike" noProof="1" dirty="0">
                <a:latin typeface="Arial" panose="020B0604020202020204" pitchFamily="34" charset="0"/>
                <a:ea typeface="宋体" panose="02010600030101010101" pitchFamily="2" charset="-122"/>
                <a:cs typeface="+mn-ea"/>
              </a:rPr>
            </a:fld>
            <a:endParaRPr lang="zh-CN" altLang="en-US" strike="noStrike" noProof="1" dirty="0"/>
          </a:p>
        </p:txBody>
      </p:sp>
    </p:spTree>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表格占位符 2"/>
          <p:cNvSpPr>
            <a:spLocks noGrp="1"/>
          </p:cNvSpPr>
          <p:nvPr>
            <p:ph type="tbl" idx="1"/>
          </p:nvPr>
        </p:nvSpPr>
        <p:spPr/>
        <p:txBody>
          <a:bodyPr/>
          <a:lstStyle/>
          <a:p>
            <a:pPr fontAlgn="base"/>
            <a:endParaRPr lang="zh-CN" altLang="en-US" strike="noStrike" noProof="1"/>
          </a:p>
        </p:txBody>
      </p:sp>
      <p:sp>
        <p:nvSpPr>
          <p:cNvPr id="4" name="日期占位符 3"/>
          <p:cNvSpPr>
            <a:spLocks noGrp="1"/>
          </p:cNvSpPr>
          <p:nvPr>
            <p:ph type="dt" sz="half" idx="10"/>
          </p:nvPr>
        </p:nvSpPr>
        <p:spPr/>
        <p:txBody>
          <a:bodyPr/>
          <a:p>
            <a:pPr lvl="0" fontAlgn="base"/>
          </a:p>
        </p:txBody>
      </p:sp>
      <p:sp>
        <p:nvSpPr>
          <p:cNvPr id="5" name="页脚占位符 4"/>
          <p:cNvSpPr>
            <a:spLocks noGrp="1"/>
          </p:cNvSpPr>
          <p:nvPr>
            <p:ph type="ftr" sz="quarter" idx="11"/>
          </p:nvPr>
        </p:nvSpPr>
        <p:spPr/>
        <p:txBody>
          <a:bodyPr/>
          <a:p>
            <a:pPr lvl="0" fontAlgn="base"/>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Arial" panose="020B0604020202020204" pitchFamily="34" charset="0"/>
                <a:ea typeface="宋体" panose="02010600030101010101" pitchFamily="2" charset="-122"/>
                <a:cs typeface="+mn-ea"/>
              </a:rPr>
            </a:fld>
            <a:endParaRPr lang="zh-CN" altLang="en-US" strike="noStrike" noProof="1" dirty="0"/>
          </a:p>
        </p:txBody>
      </p:sp>
    </p:spTree>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p>
        </p:txBody>
      </p:sp>
      <p:sp>
        <p:nvSpPr>
          <p:cNvPr id="5" name="页脚占位符 4"/>
          <p:cNvSpPr>
            <a:spLocks noGrp="1"/>
          </p:cNvSpPr>
          <p:nvPr>
            <p:ph type="ftr" sz="quarter" idx="11"/>
          </p:nvPr>
        </p:nvSpPr>
        <p:spPr/>
        <p:txBody>
          <a:bodyPr/>
          <a:p>
            <a:pPr lvl="0" fontAlgn="base"/>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Arial" panose="020B0604020202020204" pitchFamily="34" charset="0"/>
                <a:ea typeface="宋体" panose="02010600030101010101" pitchFamily="2" charset="-122"/>
                <a:cs typeface="+mn-ea"/>
              </a:rPr>
            </a:fld>
            <a:endParaRPr lang="zh-CN" altLang="en-US" strike="noStrike" noProof="1" dirty="0"/>
          </a:p>
        </p:txBody>
      </p:sp>
    </p:spTree>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fontAlgn="base"/>
            <a:r>
              <a:rPr lang="zh-CN" altLang="en-US" strike="noStrike" noProof="1" smtClean="0"/>
              <a:t>单击此处编辑母版文本样式</a:t>
            </a:r>
            <a:endParaRPr lang="zh-CN" altLang="en-US" strike="noStrike" noProof="1" smtClean="0"/>
          </a:p>
        </p:txBody>
      </p:sp>
      <p:sp>
        <p:nvSpPr>
          <p:cNvPr id="4" name="日期占位符 3"/>
          <p:cNvSpPr>
            <a:spLocks noGrp="1"/>
          </p:cNvSpPr>
          <p:nvPr>
            <p:ph type="dt" sz="half" idx="10"/>
          </p:nvPr>
        </p:nvSpPr>
        <p:spPr/>
        <p:txBody>
          <a:bodyPr/>
          <a:p>
            <a:pPr lvl="0" fontAlgn="base"/>
          </a:p>
        </p:txBody>
      </p:sp>
      <p:sp>
        <p:nvSpPr>
          <p:cNvPr id="5" name="页脚占位符 4"/>
          <p:cNvSpPr>
            <a:spLocks noGrp="1"/>
          </p:cNvSpPr>
          <p:nvPr>
            <p:ph type="ftr" sz="quarter" idx="11"/>
          </p:nvPr>
        </p:nvSpPr>
        <p:spPr/>
        <p:txBody>
          <a:bodyPr/>
          <a:p>
            <a:pPr lvl="0" fontAlgn="base"/>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Arial" panose="020B0604020202020204" pitchFamily="34" charset="0"/>
                <a:ea typeface="宋体" panose="02010600030101010101" pitchFamily="2" charset="-122"/>
                <a:cs typeface="+mn-ea"/>
              </a:rPr>
            </a:fld>
            <a:endParaRPr lang="zh-CN" altLang="en-US" strike="noStrike" noProof="1" dirty="0"/>
          </a:p>
        </p:txBody>
      </p:sp>
    </p:spTree>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406400" y="1397000"/>
            <a:ext cx="5575808" cy="4729163"/>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6209792" y="1397000"/>
            <a:ext cx="5575808" cy="4729163"/>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p:txBody>
          <a:bodyPr/>
          <a:p>
            <a:pPr lvl="0" fontAlgn="base"/>
          </a:p>
        </p:txBody>
      </p:sp>
      <p:sp>
        <p:nvSpPr>
          <p:cNvPr id="6" name="页脚占位符 5"/>
          <p:cNvSpPr>
            <a:spLocks noGrp="1"/>
          </p:cNvSpPr>
          <p:nvPr>
            <p:ph type="ftr" sz="quarter" idx="11"/>
          </p:nvPr>
        </p:nvSpPr>
        <p:spPr/>
        <p:txBody>
          <a:bodyPr/>
          <a:p>
            <a:pPr lvl="0" fontAlgn="base"/>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Arial" panose="020B0604020202020204" pitchFamily="34" charset="0"/>
                <a:ea typeface="宋体" panose="02010600030101010101" pitchFamily="2" charset="-122"/>
                <a:cs typeface="+mn-ea"/>
              </a:rPr>
            </a:fld>
            <a:endParaRPr lang="zh-CN" altLang="en-US" strike="noStrike" noProof="1" dirty="0"/>
          </a:p>
        </p:txBody>
      </p:sp>
    </p:spTree>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839788" y="2505075"/>
            <a:ext cx="5157787" cy="3684588"/>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6172200" y="2505075"/>
            <a:ext cx="5183188" cy="3684588"/>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7" name="日期占位符 6"/>
          <p:cNvSpPr>
            <a:spLocks noGrp="1"/>
          </p:cNvSpPr>
          <p:nvPr>
            <p:ph type="dt" sz="half" idx="10"/>
          </p:nvPr>
        </p:nvSpPr>
        <p:spPr/>
        <p:txBody>
          <a:bodyPr/>
          <a:p>
            <a:pPr lvl="0" fontAlgn="base"/>
          </a:p>
        </p:txBody>
      </p:sp>
      <p:sp>
        <p:nvSpPr>
          <p:cNvPr id="8" name="页脚占位符 7"/>
          <p:cNvSpPr>
            <a:spLocks noGrp="1"/>
          </p:cNvSpPr>
          <p:nvPr>
            <p:ph type="ftr" sz="quarter" idx="11"/>
          </p:nvPr>
        </p:nvSpPr>
        <p:spPr/>
        <p:txBody>
          <a:bodyPr/>
          <a:p>
            <a:pPr lvl="0" fontAlgn="base"/>
          </a:p>
        </p:txBody>
      </p:sp>
      <p:sp>
        <p:nvSpPr>
          <p:cNvPr id="9" name="灯片编号占位符 8"/>
          <p:cNvSpPr>
            <a:spLocks noGrp="1"/>
          </p:cNvSpPr>
          <p:nvPr>
            <p:ph type="sldNum" sz="quarter" idx="12"/>
          </p:nvPr>
        </p:nvSpPr>
        <p:spPr/>
        <p:txBody>
          <a:bodyPr/>
          <a:p>
            <a:pPr lvl="0" fontAlgn="base"/>
            <a:fld id="{9A0DB2DC-4C9A-4742-B13C-FB6460FD3503}" type="slidenum">
              <a:rPr lang="zh-CN" altLang="en-US" strike="noStrike" noProof="1" dirty="0">
                <a:latin typeface="Arial" panose="020B0604020202020204" pitchFamily="34" charset="0"/>
                <a:ea typeface="宋体" panose="02010600030101010101" pitchFamily="2" charset="-122"/>
                <a:cs typeface="+mn-ea"/>
              </a:rPr>
            </a:fld>
            <a:endParaRPr lang="zh-CN" altLang="en-US" strike="noStrike" noProof="1" dirty="0"/>
          </a:p>
        </p:txBody>
      </p:sp>
    </p:spTree>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日期占位符 2"/>
          <p:cNvSpPr>
            <a:spLocks noGrp="1"/>
          </p:cNvSpPr>
          <p:nvPr>
            <p:ph type="dt" sz="half" idx="10"/>
          </p:nvPr>
        </p:nvSpPr>
        <p:spPr/>
        <p:txBody>
          <a:bodyPr/>
          <a:p>
            <a:pPr lvl="0" fontAlgn="base"/>
          </a:p>
        </p:txBody>
      </p:sp>
      <p:sp>
        <p:nvSpPr>
          <p:cNvPr id="4" name="页脚占位符 3"/>
          <p:cNvSpPr>
            <a:spLocks noGrp="1"/>
          </p:cNvSpPr>
          <p:nvPr>
            <p:ph type="ftr" sz="quarter" idx="11"/>
          </p:nvPr>
        </p:nvSpPr>
        <p:spPr/>
        <p:txBody>
          <a:bodyPr/>
          <a:p>
            <a:pPr lvl="0" fontAlgn="base"/>
          </a:p>
        </p:txBody>
      </p:sp>
      <p:sp>
        <p:nvSpPr>
          <p:cNvPr id="5" name="灯片编号占位符 4"/>
          <p:cNvSpPr>
            <a:spLocks noGrp="1"/>
          </p:cNvSpPr>
          <p:nvPr>
            <p:ph type="sldNum" sz="quarter" idx="12"/>
          </p:nvPr>
        </p:nvSpPr>
        <p:spPr/>
        <p:txBody>
          <a:bodyPr/>
          <a:p>
            <a:pPr lvl="0" fontAlgn="base"/>
            <a:fld id="{9A0DB2DC-4C9A-4742-B13C-FB6460FD3503}" type="slidenum">
              <a:rPr lang="zh-CN" altLang="en-US" strike="noStrike" noProof="1" dirty="0">
                <a:latin typeface="Arial" panose="020B0604020202020204" pitchFamily="34" charset="0"/>
                <a:ea typeface="宋体" panose="02010600030101010101" pitchFamily="2" charset="-122"/>
                <a:cs typeface="+mn-ea"/>
              </a:rPr>
            </a:fld>
            <a:endParaRPr lang="zh-CN" altLang="en-US" strike="noStrike" noProof="1" dirty="0"/>
          </a:p>
        </p:txBody>
      </p:sp>
    </p:spTree>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lvl="0" fontAlgn="base"/>
          </a:p>
        </p:txBody>
      </p:sp>
      <p:sp>
        <p:nvSpPr>
          <p:cNvPr id="3" name="页脚占位符 2"/>
          <p:cNvSpPr>
            <a:spLocks noGrp="1"/>
          </p:cNvSpPr>
          <p:nvPr>
            <p:ph type="ftr" sz="quarter" idx="11"/>
          </p:nvPr>
        </p:nvSpPr>
        <p:spPr/>
        <p:txBody>
          <a:bodyPr/>
          <a:p>
            <a:pPr lvl="0" fontAlgn="base"/>
          </a:p>
        </p:txBody>
      </p:sp>
      <p:sp>
        <p:nvSpPr>
          <p:cNvPr id="4" name="灯片编号占位符 3"/>
          <p:cNvSpPr>
            <a:spLocks noGrp="1"/>
          </p:cNvSpPr>
          <p:nvPr>
            <p:ph type="sldNum" sz="quarter" idx="12"/>
          </p:nvPr>
        </p:nvSpPr>
        <p:spPr/>
        <p:txBody>
          <a:bodyPr/>
          <a:p>
            <a:pPr lvl="0" fontAlgn="base"/>
            <a:fld id="{9A0DB2DC-4C9A-4742-B13C-FB6460FD3503}" type="slidenum">
              <a:rPr lang="zh-CN" altLang="en-US" strike="noStrike" noProof="1" dirty="0">
                <a:latin typeface="Arial" panose="020B0604020202020204" pitchFamily="34" charset="0"/>
                <a:ea typeface="宋体" panose="02010600030101010101" pitchFamily="2" charset="-122"/>
                <a:cs typeface="+mn-ea"/>
              </a:rPr>
            </a:fld>
            <a:endParaRPr lang="zh-CN" altLang="en-US" strike="noStrike" noProof="1" dirty="0"/>
          </a:p>
        </p:txBody>
      </p:sp>
    </p:spTree>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lvl="0" fontAlgn="base"/>
          </a:p>
        </p:txBody>
      </p:sp>
      <p:sp>
        <p:nvSpPr>
          <p:cNvPr id="6" name="页脚占位符 5"/>
          <p:cNvSpPr>
            <a:spLocks noGrp="1"/>
          </p:cNvSpPr>
          <p:nvPr>
            <p:ph type="ftr" sz="quarter" idx="11"/>
          </p:nvPr>
        </p:nvSpPr>
        <p:spPr/>
        <p:txBody>
          <a:bodyPr/>
          <a:p>
            <a:pPr lvl="0" fontAlgn="base"/>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Arial" panose="020B0604020202020204" pitchFamily="34" charset="0"/>
                <a:ea typeface="宋体" panose="02010600030101010101" pitchFamily="2" charset="-122"/>
                <a:cs typeface="+mn-ea"/>
              </a:rPr>
            </a:fld>
            <a:endParaRPr lang="zh-CN" altLang="en-US" strike="noStrike" noProof="1" dirty="0"/>
          </a:p>
        </p:txBody>
      </p:sp>
    </p:spTree>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fontAlgn="base"/>
            <a:endParaRPr lang="zh-CN" altLang="en-US" strike="noStrike" noProof="1"/>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lvl="0" fontAlgn="base"/>
          </a:p>
        </p:txBody>
      </p:sp>
      <p:sp>
        <p:nvSpPr>
          <p:cNvPr id="6" name="页脚占位符 5"/>
          <p:cNvSpPr>
            <a:spLocks noGrp="1"/>
          </p:cNvSpPr>
          <p:nvPr>
            <p:ph type="ftr" sz="quarter" idx="11"/>
          </p:nvPr>
        </p:nvSpPr>
        <p:spPr/>
        <p:txBody>
          <a:bodyPr/>
          <a:p>
            <a:pPr lvl="0" fontAlgn="base"/>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Arial" panose="020B0604020202020204" pitchFamily="34" charset="0"/>
                <a:ea typeface="宋体" panose="02010600030101010101" pitchFamily="2" charset="-122"/>
                <a:cs typeface="+mn-ea"/>
              </a:rPr>
            </a:fld>
            <a:endParaRPr lang="zh-CN" altLang="en-US" strike="noStrike" noProof="1" dirty="0"/>
          </a:p>
        </p:txBody>
      </p:sp>
    </p:spTree>
  </p:cSld>
  <p:clrMapOvr>
    <a:masterClrMapping/>
  </p:clrMapOvr>
  <p:hf sldNum="0" hdr="0" ftr="0" dt="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1026" name="Rectangle 2"/>
          <p:cNvSpPr>
            <a:spLocks noGrp="1"/>
          </p:cNvSpPr>
          <p:nvPr>
            <p:ph type="title"/>
          </p:nvPr>
        </p:nvSpPr>
        <p:spPr>
          <a:xfrm>
            <a:off x="0" y="-25400"/>
            <a:ext cx="12192000" cy="1143000"/>
          </a:xfrm>
          <a:prstGeom prst="rect">
            <a:avLst/>
          </a:prstGeom>
          <a:noFill/>
          <a:ln w="9525">
            <a:noFill/>
          </a:ln>
        </p:spPr>
        <p:txBody>
          <a:bodyPr wrap="square" lIns="91436" tIns="45718" rIns="91436" bIns="45718" anchor="ctr"/>
          <a:p>
            <a:pPr lvl="0"/>
            <a:r>
              <a:rPr lang="en-US" altLang="zh-CN"/>
              <a:t>Click to edit Master title style</a:t>
            </a:r>
            <a:endParaRPr lang="en-US" altLang="zh-CN"/>
          </a:p>
        </p:txBody>
      </p:sp>
      <p:sp>
        <p:nvSpPr>
          <p:cNvPr id="1027" name="Rectangle 3"/>
          <p:cNvSpPr>
            <a:spLocks noGrp="1"/>
          </p:cNvSpPr>
          <p:nvPr>
            <p:ph type="body"/>
          </p:nvPr>
        </p:nvSpPr>
        <p:spPr>
          <a:xfrm>
            <a:off x="406400" y="1397000"/>
            <a:ext cx="11379200" cy="4729163"/>
          </a:xfrm>
          <a:prstGeom prst="rect">
            <a:avLst/>
          </a:prstGeom>
          <a:noFill/>
          <a:ln w="9525">
            <a:noFill/>
          </a:ln>
        </p:spPr>
        <p:txBody>
          <a:bodyPr wrap="square" lIns="91436" tIns="45718" rIns="91436" bIns="45718" anchor="t"/>
          <a:p>
            <a:pPr lvl="0" indent="-342900"/>
            <a:r>
              <a:rPr lang="en-US" altLang="zh-CN"/>
              <a:t>Click to edit Master text styles</a:t>
            </a:r>
            <a:endParaRPr lang="en-US" altLang="zh-CN"/>
          </a:p>
          <a:p>
            <a:pPr lvl="1" indent="-285750"/>
            <a:r>
              <a:rPr lang="en-US" altLang="zh-CN"/>
              <a:t>Second level</a:t>
            </a:r>
            <a:endParaRPr lang="en-US" altLang="zh-CN"/>
          </a:p>
          <a:p>
            <a:pPr lvl="2" indent="-228600"/>
            <a:r>
              <a:rPr lang="en-US" altLang="zh-CN"/>
              <a:t>Third level</a:t>
            </a:r>
            <a:endParaRPr lang="en-US" altLang="zh-CN"/>
          </a:p>
          <a:p>
            <a:pPr lvl="3" indent="-228600"/>
            <a:r>
              <a:rPr lang="en-US" altLang="zh-CN"/>
              <a:t>Fourth level</a:t>
            </a:r>
            <a:endParaRPr lang="en-US" altLang="zh-CN"/>
          </a:p>
          <a:p>
            <a:pPr lvl="4" indent="-228600"/>
            <a:r>
              <a:rPr lang="en-US" altLang="zh-CN"/>
              <a:t>Fifth level</a:t>
            </a:r>
            <a:endParaRPr lang="en-US" altLang="zh-CN"/>
          </a:p>
        </p:txBody>
      </p:sp>
      <p:sp>
        <p:nvSpPr>
          <p:cNvPr id="1028" name="Rectangle 4"/>
          <p:cNvSpPr>
            <a:spLocks noGrp="1"/>
          </p:cNvSpPr>
          <p:nvPr>
            <p:ph type="dt" sz="half" idx="2"/>
          </p:nvPr>
        </p:nvSpPr>
        <p:spPr>
          <a:xfrm>
            <a:off x="457200" y="6245225"/>
            <a:ext cx="2133600" cy="476250"/>
          </a:xfrm>
          <a:prstGeom prst="rect">
            <a:avLst/>
          </a:prstGeom>
          <a:noFill/>
          <a:ln w="9525">
            <a:noFill/>
            <a:miter/>
          </a:ln>
        </p:spPr>
        <p:txBody>
          <a:bodyPr vert="horz" wrap="square" lIns="91436" tIns="45718" rIns="91436" bIns="45718" anchor="t"/>
          <a:lstStyle>
            <a:lvl1pPr>
              <a:defRPr sz="1500">
                <a:ea typeface="宋体" panose="02010600030101010101" pitchFamily="2" charset="-122"/>
              </a:defRPr>
            </a:lvl1pPr>
          </a:lstStyle>
          <a:p>
            <a:pPr lvl="0" fontAlgn="base"/>
          </a:p>
        </p:txBody>
      </p:sp>
      <p:sp>
        <p:nvSpPr>
          <p:cNvPr id="1029" name="Rectangle 5"/>
          <p:cNvSpPr>
            <a:spLocks noGrp="1"/>
          </p:cNvSpPr>
          <p:nvPr>
            <p:ph type="ftr" sz="quarter" idx="3"/>
          </p:nvPr>
        </p:nvSpPr>
        <p:spPr>
          <a:xfrm>
            <a:off x="3124200" y="6245225"/>
            <a:ext cx="2895600" cy="476250"/>
          </a:xfrm>
          <a:prstGeom prst="rect">
            <a:avLst/>
          </a:prstGeom>
          <a:noFill/>
          <a:ln w="9525">
            <a:noFill/>
            <a:miter/>
          </a:ln>
        </p:spPr>
        <p:txBody>
          <a:bodyPr vert="horz" wrap="square" lIns="91436" tIns="45718" rIns="91436" bIns="45718" anchor="t"/>
          <a:lstStyle>
            <a:lvl1pPr algn="ctr">
              <a:defRPr sz="1500">
                <a:ea typeface="宋体" panose="02010600030101010101" pitchFamily="2" charset="-122"/>
              </a:defRPr>
            </a:lvl1pPr>
          </a:lstStyle>
          <a:p>
            <a:pPr lvl="0" fontAlgn="base"/>
          </a:p>
        </p:txBody>
      </p:sp>
      <p:sp>
        <p:nvSpPr>
          <p:cNvPr id="1030" name="Rectangle 6"/>
          <p:cNvSpPr>
            <a:spLocks noGrp="1"/>
          </p:cNvSpPr>
          <p:nvPr>
            <p:ph type="sldNum" sz="quarter" idx="4"/>
          </p:nvPr>
        </p:nvSpPr>
        <p:spPr>
          <a:xfrm>
            <a:off x="6553200" y="6245225"/>
            <a:ext cx="2133600" cy="476250"/>
          </a:xfrm>
          <a:prstGeom prst="rect">
            <a:avLst/>
          </a:prstGeom>
          <a:noFill/>
          <a:ln w="9525">
            <a:noFill/>
            <a:miter/>
          </a:ln>
        </p:spPr>
        <p:txBody>
          <a:bodyPr vert="horz" wrap="square" lIns="91436" tIns="45718" rIns="91436" bIns="45718" anchor="t"/>
          <a:lstStyle>
            <a:lvl1pPr algn="r">
              <a:defRPr sz="1500">
                <a:ea typeface="宋体" panose="02010600030101010101" pitchFamily="2" charset="-122"/>
              </a:defRPr>
            </a:lvl1pPr>
          </a:lstStyle>
          <a:p>
            <a:pPr lvl="0" fontAlgn="base"/>
            <a:fld id="{9A0DB2DC-4C9A-4742-B13C-FB6460FD3503}" type="slidenum">
              <a:rPr lang="zh-CN" altLang="en-US" strike="noStrike" noProof="1" dirty="0">
                <a:latin typeface="Arial" panose="020B0604020202020204" pitchFamily="34" charset="0"/>
                <a:ea typeface="宋体" panose="02010600030101010101" pitchFamily="2" charset="-122"/>
                <a:cs typeface="+mn-ea"/>
              </a:rPr>
            </a:fld>
            <a:endParaRPr lang="zh-CN" altLang="en-US" strike="noStrike" noProof="1" dirty="0"/>
          </a:p>
        </p:txBody>
      </p:sp>
      <p:sp>
        <p:nvSpPr>
          <p:cNvPr id="1031" name="Rectangle 7"/>
          <p:cNvSpPr/>
          <p:nvPr/>
        </p:nvSpPr>
        <p:spPr>
          <a:xfrm>
            <a:off x="0" y="1031875"/>
            <a:ext cx="12192000" cy="60325"/>
          </a:xfrm>
          <a:prstGeom prst="rect">
            <a:avLst/>
          </a:prstGeom>
          <a:gradFill rotWithShape="1">
            <a:gsLst>
              <a:gs pos="0">
                <a:srgbClr val="0000CC"/>
              </a:gs>
              <a:gs pos="100000">
                <a:srgbClr val="000000"/>
              </a:gs>
            </a:gsLst>
            <a:lin ang="0" scaled="1"/>
            <a:tileRect/>
          </a:gradFill>
          <a:ln w="9525" cap="flat" cmpd="sng">
            <a:solidFill>
              <a:schemeClr val="tx1"/>
            </a:solidFill>
            <a:prstDash val="solid"/>
            <a:miter/>
            <a:headEnd type="none" w="med" len="med"/>
            <a:tailEnd type="none" w="med" len="med"/>
          </a:ln>
        </p:spPr>
        <p:txBody>
          <a:bodyPr wrap="none" lIns="91436" tIns="45718" rIns="91436" bIns="45718" anchor="ctr"/>
          <a:p>
            <a:pPr lvl="0" indent="0"/>
            <a:endParaRPr lang="zh-CN" altLang="en-US">
              <a:solidFill>
                <a:srgbClr val="000000"/>
              </a:solidFill>
              <a:latin typeface="Arial" panose="020B0604020202020204" pitchFamily="34" charset="0"/>
              <a:ea typeface="Arial" panose="020B0604020202020204" pitchFamily="34" charset="0"/>
              <a:sym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sldNum="0" hdr="0" ftr="0" dt="0"/>
  <p:txStyles>
    <p:titleStyle>
      <a:lvl1pPr lvl="0" algn="ctr" defTabSz="0" eaLnBrk="1" fontAlgn="base" latinLnBrk="0" hangingPunct="1">
        <a:spcBef>
          <a:spcPct val="0"/>
        </a:spcBef>
        <a:spcAft>
          <a:spcPct val="0"/>
        </a:spcAft>
        <a:buClr>
          <a:srgbClr val="000000"/>
        </a:buClr>
        <a:buNone/>
        <a:defRPr sz="4400" kern="1200">
          <a:solidFill>
            <a:schemeClr val="tx2"/>
          </a:solidFill>
          <a:latin typeface="+mj-lt"/>
          <a:ea typeface="+mj-ea"/>
          <a:cs typeface="+mj-cs"/>
          <a:sym typeface="Arial" panose="020B0604020202020204" pitchFamily="34" charset="0"/>
        </a:defRPr>
      </a:lvl1pPr>
    </p:titleStyle>
    <p:bodyStyle>
      <a:lvl1pPr marL="342900" lvl="0" indent="-342900" algn="l" defTabSz="0" eaLnBrk="1" fontAlgn="base" latinLnBrk="0" hangingPunct="1">
        <a:spcBef>
          <a:spcPct val="20000"/>
        </a:spcBef>
        <a:spcAft>
          <a:spcPct val="0"/>
        </a:spcAft>
        <a:buClr>
          <a:schemeClr val="accent2"/>
        </a:buClr>
        <a:buFont typeface="Wingdings" panose="05000000000000000000" pitchFamily="2" charset="2"/>
        <a:buChar char="§"/>
        <a:defRPr sz="3200" kern="1200">
          <a:solidFill>
            <a:schemeClr val="accent2"/>
          </a:solidFill>
          <a:latin typeface="+mn-lt"/>
          <a:ea typeface="+mn-ea"/>
          <a:cs typeface="+mn-cs"/>
          <a:sym typeface="Arial" panose="020B0604020202020204" pitchFamily="34" charset="0"/>
        </a:defRPr>
      </a:lvl1pPr>
      <a:lvl2pPr marL="742950" lvl="1" indent="-285750" algn="l" defTabSz="0" eaLnBrk="1" fontAlgn="base" latinLnBrk="0" hangingPunct="1">
        <a:spcBef>
          <a:spcPct val="20000"/>
        </a:spcBef>
        <a:spcAft>
          <a:spcPct val="0"/>
        </a:spcAft>
        <a:buClr>
          <a:schemeClr val="tx1"/>
        </a:buClr>
        <a:buFont typeface="Wingdings" panose="05000000000000000000" pitchFamily="2" charset="2"/>
        <a:buChar char="§"/>
        <a:defRPr sz="2800" kern="1200">
          <a:solidFill>
            <a:schemeClr val="tx1"/>
          </a:solidFill>
          <a:latin typeface="+mn-lt"/>
          <a:ea typeface="+mn-ea"/>
          <a:cs typeface="+mn-cs"/>
          <a:sym typeface="Arial" panose="020B0604020202020204" pitchFamily="34" charset="0"/>
        </a:defRPr>
      </a:lvl2pPr>
      <a:lvl3pPr marL="1143000" lvl="2" indent="-228600" algn="l" defTabSz="0" eaLnBrk="1" fontAlgn="base" latinLnBrk="0" hangingPunct="1">
        <a:spcBef>
          <a:spcPct val="20000"/>
        </a:spcBef>
        <a:spcAft>
          <a:spcPct val="0"/>
        </a:spcAft>
        <a:buClr>
          <a:schemeClr val="accent2"/>
        </a:buClr>
        <a:buFont typeface="Wingdings" panose="05000000000000000000" pitchFamily="2" charset="2"/>
        <a:buChar char="§"/>
        <a:defRPr sz="2400" kern="1200">
          <a:solidFill>
            <a:schemeClr val="tx1"/>
          </a:solidFill>
          <a:latin typeface="+mn-lt"/>
          <a:ea typeface="+mn-ea"/>
          <a:cs typeface="+mn-cs"/>
          <a:sym typeface="Arial" panose="020B0604020202020204" pitchFamily="34" charset="0"/>
        </a:defRPr>
      </a:lvl3pPr>
      <a:lvl4pPr marL="1600200" lvl="3" indent="-228600" algn="l" defTabSz="0" eaLnBrk="1" fontAlgn="base" latinLnBrk="0" hangingPunct="1">
        <a:spcBef>
          <a:spcPct val="20000"/>
        </a:spcBef>
        <a:spcAft>
          <a:spcPct val="0"/>
        </a:spcAft>
        <a:buClr>
          <a:schemeClr val="tx1"/>
        </a:buClr>
        <a:buFont typeface="Wingdings" panose="05000000000000000000" pitchFamily="2" charset="2"/>
        <a:buChar char="§"/>
        <a:defRPr sz="2000" kern="1200">
          <a:solidFill>
            <a:schemeClr val="tx1"/>
          </a:solidFill>
          <a:latin typeface="+mn-lt"/>
          <a:ea typeface="+mn-ea"/>
          <a:cs typeface="+mn-cs"/>
          <a:sym typeface="Arial" panose="020B0604020202020204" pitchFamily="34" charset="0"/>
        </a:defRPr>
      </a:lvl4pPr>
      <a:lvl5pPr marL="2057400" lvl="4" indent="-228600" algn="l" defTabSz="0" eaLnBrk="1" fontAlgn="base" latinLnBrk="0" hangingPunct="1">
        <a:spcBef>
          <a:spcPct val="20000"/>
        </a:spcBef>
        <a:spcAft>
          <a:spcPct val="0"/>
        </a:spcAft>
        <a:buClr>
          <a:schemeClr val="accent2"/>
        </a:buClr>
        <a:buFont typeface="Wingdings" panose="05000000000000000000" pitchFamily="2" charset="2"/>
        <a:buChar char="§"/>
        <a:defRPr sz="2000" kern="1200">
          <a:solidFill>
            <a:schemeClr val="tx1"/>
          </a:solidFill>
          <a:latin typeface="+mn-lt"/>
          <a:ea typeface="+mn-ea"/>
          <a:cs typeface="+mn-cs"/>
          <a:sym typeface="Arial" panose="020B0604020202020204" pitchFamily="34" charset="0"/>
        </a:defRPr>
      </a:lvl5pPr>
      <a:lvl6pPr marL="2514600" lvl="5" indent="-228600" algn="l" defTabSz="0" eaLnBrk="1" fontAlgn="base" latinLnBrk="0" hangingPunct="1">
        <a:spcBef>
          <a:spcPct val="20000"/>
        </a:spcBef>
        <a:spcAft>
          <a:spcPct val="0"/>
        </a:spcAft>
        <a:buClr>
          <a:schemeClr val="accent2"/>
        </a:buClr>
        <a:buFont typeface="Wingdings" panose="05000000000000000000" pitchFamily="2" charset="2"/>
        <a:buChar char="§"/>
        <a:defRPr sz="2000" kern="1200">
          <a:solidFill>
            <a:schemeClr val="tx1"/>
          </a:solidFill>
          <a:latin typeface="+mn-lt"/>
          <a:ea typeface="+mn-ea"/>
          <a:cs typeface="+mn-cs"/>
          <a:sym typeface="Arial" panose="020B0604020202020204" pitchFamily="34" charset="0"/>
        </a:defRPr>
      </a:lvl6pPr>
      <a:lvl7pPr marL="2971800" lvl="6" indent="-228600" algn="l" defTabSz="0" eaLnBrk="1" fontAlgn="base" latinLnBrk="0" hangingPunct="1">
        <a:spcBef>
          <a:spcPct val="20000"/>
        </a:spcBef>
        <a:spcAft>
          <a:spcPct val="0"/>
        </a:spcAft>
        <a:buClr>
          <a:schemeClr val="accent2"/>
        </a:buClr>
        <a:buFont typeface="Wingdings" panose="05000000000000000000" pitchFamily="2" charset="2"/>
        <a:buChar char="§"/>
        <a:defRPr sz="2000" kern="1200">
          <a:solidFill>
            <a:schemeClr val="tx1"/>
          </a:solidFill>
          <a:latin typeface="+mn-lt"/>
          <a:ea typeface="+mn-ea"/>
          <a:cs typeface="+mn-cs"/>
          <a:sym typeface="Arial" panose="020B0604020202020204" pitchFamily="34" charset="0"/>
        </a:defRPr>
      </a:lvl7pPr>
      <a:lvl8pPr marL="3429000" lvl="7" indent="-228600" algn="l" defTabSz="0" eaLnBrk="1" fontAlgn="base" latinLnBrk="0" hangingPunct="1">
        <a:spcBef>
          <a:spcPct val="20000"/>
        </a:spcBef>
        <a:spcAft>
          <a:spcPct val="0"/>
        </a:spcAft>
        <a:buClr>
          <a:schemeClr val="accent2"/>
        </a:buClr>
        <a:buFont typeface="Wingdings" panose="05000000000000000000" pitchFamily="2" charset="2"/>
        <a:buChar char="§"/>
        <a:defRPr sz="2000" kern="1200">
          <a:solidFill>
            <a:schemeClr val="tx1"/>
          </a:solidFill>
          <a:latin typeface="+mn-lt"/>
          <a:ea typeface="+mn-ea"/>
          <a:cs typeface="+mn-cs"/>
          <a:sym typeface="Arial" panose="020B0604020202020204" pitchFamily="34" charset="0"/>
        </a:defRPr>
      </a:lvl8pPr>
      <a:lvl9pPr marL="3886200" lvl="8" indent="-228600" algn="l" defTabSz="0" eaLnBrk="1" fontAlgn="base" latinLnBrk="0" hangingPunct="1">
        <a:spcBef>
          <a:spcPct val="20000"/>
        </a:spcBef>
        <a:spcAft>
          <a:spcPct val="0"/>
        </a:spcAft>
        <a:buClr>
          <a:schemeClr val="accent2"/>
        </a:buClr>
        <a:buFont typeface="Wingdings" panose="05000000000000000000" pitchFamily="2" charset="2"/>
        <a:buChar char="§"/>
        <a:defRPr sz="2000" kern="1200">
          <a:solidFill>
            <a:schemeClr val="tx1"/>
          </a:solidFill>
          <a:latin typeface="+mn-lt"/>
          <a:ea typeface="+mn-ea"/>
          <a:cs typeface="+mn-cs"/>
          <a:sym typeface="Arial" panose="020B0604020202020204" pitchFamily="34" charset="0"/>
        </a:defRPr>
      </a:lvl9pPr>
    </p:bodyStyle>
    <p:otherStyle>
      <a:lvl1pPr lvl="0" algn="l" defTabSz="914400" fontAlgn="base">
        <a:spcBef>
          <a:spcPct val="0"/>
        </a:spcBef>
        <a:spcAft>
          <a:spcPct val="0"/>
        </a:spcAft>
        <a:buClr>
          <a:srgbClr val="000000"/>
        </a:buClr>
        <a:buFont typeface="Arial" panose="020B0604020202020204" pitchFamily="34" charset="0"/>
        <a:defRPr sz="1800" kern="1200" baseline="0">
          <a:solidFill>
            <a:schemeClr val="tx1"/>
          </a:solidFill>
          <a:latin typeface="+mn-lt"/>
          <a:ea typeface="+mn-ea"/>
          <a:cs typeface="+mn-cs"/>
        </a:defRPr>
      </a:lvl1pPr>
      <a:lvl2pPr marL="457200" lvl="1" indent="0" algn="l" defTabSz="914400" fontAlgn="base">
        <a:spcBef>
          <a:spcPct val="0"/>
        </a:spcBef>
        <a:spcAft>
          <a:spcPct val="0"/>
        </a:spcAft>
        <a:buClr>
          <a:srgbClr val="000000"/>
        </a:buClr>
        <a:buFont typeface="Arial" panose="020B0604020202020204" pitchFamily="34" charset="0"/>
        <a:defRPr sz="1800" kern="1200" baseline="0">
          <a:solidFill>
            <a:schemeClr val="tx1"/>
          </a:solidFill>
          <a:latin typeface="+mn-lt"/>
          <a:ea typeface="+mn-ea"/>
          <a:cs typeface="+mn-cs"/>
        </a:defRPr>
      </a:lvl2pPr>
      <a:lvl3pPr marL="914400" lvl="2" indent="0" algn="l" defTabSz="914400" fontAlgn="base">
        <a:spcBef>
          <a:spcPct val="0"/>
        </a:spcBef>
        <a:spcAft>
          <a:spcPct val="0"/>
        </a:spcAft>
        <a:buClr>
          <a:srgbClr val="000000"/>
        </a:buClr>
        <a:buFont typeface="Arial" panose="020B0604020202020204" pitchFamily="34" charset="0"/>
        <a:defRPr sz="1800" kern="1200" baseline="0">
          <a:solidFill>
            <a:schemeClr val="tx1"/>
          </a:solidFill>
          <a:latin typeface="+mn-lt"/>
          <a:ea typeface="+mn-ea"/>
          <a:cs typeface="+mn-cs"/>
        </a:defRPr>
      </a:lvl3pPr>
      <a:lvl4pPr marL="1371600" lvl="3" indent="0" algn="l" defTabSz="914400" fontAlgn="base">
        <a:spcBef>
          <a:spcPct val="0"/>
        </a:spcBef>
        <a:spcAft>
          <a:spcPct val="0"/>
        </a:spcAft>
        <a:buClr>
          <a:srgbClr val="000000"/>
        </a:buClr>
        <a:buFont typeface="Arial" panose="020B0604020202020204" pitchFamily="34" charset="0"/>
        <a:defRPr sz="1800" kern="1200" baseline="0">
          <a:solidFill>
            <a:schemeClr val="tx1"/>
          </a:solidFill>
          <a:latin typeface="+mn-lt"/>
          <a:ea typeface="+mn-ea"/>
          <a:cs typeface="+mn-cs"/>
        </a:defRPr>
      </a:lvl4pPr>
      <a:lvl5pPr marL="1828800" lvl="4" indent="0" algn="l" defTabSz="914400" fontAlgn="base">
        <a:spcBef>
          <a:spcPct val="0"/>
        </a:spcBef>
        <a:spcAft>
          <a:spcPct val="0"/>
        </a:spcAft>
        <a:buClr>
          <a:srgbClr val="000000"/>
        </a:buClr>
        <a:buFont typeface="Arial" panose="020B0604020202020204" pitchFamily="34" charset="0"/>
        <a:defRPr sz="1800" kern="1200" baseline="0">
          <a:solidFill>
            <a:schemeClr val="tx1"/>
          </a:solidFill>
          <a:latin typeface="+mn-lt"/>
          <a:ea typeface="+mn-ea"/>
          <a:cs typeface="+mn-cs"/>
        </a:defRPr>
      </a:lvl5pPr>
      <a:lvl6pPr marL="2286000" lvl="5" indent="0" algn="l" defTabSz="914400" fontAlgn="base">
        <a:spcBef>
          <a:spcPct val="0"/>
        </a:spcBef>
        <a:spcAft>
          <a:spcPct val="0"/>
        </a:spcAft>
        <a:buClr>
          <a:srgbClr val="000000"/>
        </a:buClr>
        <a:buFont typeface="Arial" panose="020B0604020202020204" pitchFamily="34" charset="0"/>
        <a:defRPr sz="1800" kern="1200" baseline="0">
          <a:solidFill>
            <a:schemeClr val="tx1"/>
          </a:solidFill>
          <a:latin typeface="+mn-lt"/>
          <a:ea typeface="+mn-ea"/>
          <a:cs typeface="+mn-cs"/>
        </a:defRPr>
      </a:lvl6pPr>
      <a:lvl7pPr marL="2743200" lvl="6" indent="0" algn="l" defTabSz="914400" fontAlgn="base">
        <a:spcBef>
          <a:spcPct val="0"/>
        </a:spcBef>
        <a:spcAft>
          <a:spcPct val="0"/>
        </a:spcAft>
        <a:buClr>
          <a:srgbClr val="000000"/>
        </a:buClr>
        <a:buFont typeface="Arial" panose="020B0604020202020204" pitchFamily="34" charset="0"/>
        <a:defRPr sz="1800" kern="1200" baseline="0">
          <a:solidFill>
            <a:schemeClr val="tx1"/>
          </a:solidFill>
          <a:latin typeface="+mn-lt"/>
          <a:ea typeface="+mn-ea"/>
          <a:cs typeface="+mn-cs"/>
        </a:defRPr>
      </a:lvl7pPr>
      <a:lvl8pPr marL="3200400" lvl="7" indent="0" algn="l" defTabSz="914400" fontAlgn="base">
        <a:spcBef>
          <a:spcPct val="0"/>
        </a:spcBef>
        <a:spcAft>
          <a:spcPct val="0"/>
        </a:spcAft>
        <a:buClr>
          <a:srgbClr val="000000"/>
        </a:buClr>
        <a:buFont typeface="Arial" panose="020B0604020202020204" pitchFamily="34" charset="0"/>
        <a:defRPr sz="1800" kern="1200" baseline="0">
          <a:solidFill>
            <a:schemeClr val="tx1"/>
          </a:solidFill>
          <a:latin typeface="+mn-lt"/>
          <a:ea typeface="+mn-ea"/>
          <a:cs typeface="+mn-cs"/>
        </a:defRPr>
      </a:lvl8pPr>
      <a:lvl9pPr marL="3657600" lvl="8" indent="0" algn="l" defTabSz="914400" fontAlgn="base">
        <a:spcBef>
          <a:spcPct val="0"/>
        </a:spcBef>
        <a:spcAft>
          <a:spcPct val="0"/>
        </a:spcAft>
        <a:buClr>
          <a:srgbClr val="000000"/>
        </a:buClr>
        <a:buFont typeface="Arial" panose="020B0604020202020204" pitchFamily="34" charset="0"/>
        <a:defRPr sz="1800" kern="1200" baseline="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image" Target="../media/image7.emf"/></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2.xml"/><Relationship Id="rId2" Type="http://schemas.openxmlformats.org/officeDocument/2006/relationships/image" Target="../media/image9.emf"/><Relationship Id="rId1" Type="http://schemas.openxmlformats.org/officeDocument/2006/relationships/image" Target="../media/image8.png"/></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2.xml"/><Relationship Id="rId2" Type="http://schemas.openxmlformats.org/officeDocument/2006/relationships/image" Target="../media/image11.emf"/><Relationship Id="rId1" Type="http://schemas.openxmlformats.org/officeDocument/2006/relationships/image" Target="../media/image10.emf"/></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image" Target="../media/image12.emf"/></Relationships>
</file>

<file path=ppt/slides/_rels/slide16.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2.xml"/><Relationship Id="rId2" Type="http://schemas.openxmlformats.org/officeDocument/2006/relationships/image" Target="../media/image14.emf"/><Relationship Id="rId1" Type="http://schemas.openxmlformats.org/officeDocument/2006/relationships/image" Target="../media/image13.emf"/></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image" Target="../media/image15.emf"/></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image" Target="../media/image16.emf"/></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image" Target="../media/image17.emf"/></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image" Target="../media/image18.emf"/></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image" Target="../media/image19.em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4" Type="http://schemas.openxmlformats.org/officeDocument/2006/relationships/notesSlide" Target="../notesSlides/notesSlide20.xml"/><Relationship Id="rId3" Type="http://schemas.openxmlformats.org/officeDocument/2006/relationships/slideLayout" Target="../slideLayouts/slideLayout2.xml"/><Relationship Id="rId2" Type="http://schemas.openxmlformats.org/officeDocument/2006/relationships/image" Target="../media/image22.emf"/><Relationship Id="rId1" Type="http://schemas.openxmlformats.org/officeDocument/2006/relationships/image" Target="../media/image21.emf"/></Relationships>
</file>

<file path=ppt/slides/_rels/slide26.xml.rels><?xml version="1.0" encoding="UTF-8" standalone="yes"?>
<Relationships xmlns="http://schemas.openxmlformats.org/package/2006/relationships"><Relationship Id="rId4" Type="http://schemas.openxmlformats.org/officeDocument/2006/relationships/notesSlide" Target="../notesSlides/notesSlide21.xml"/><Relationship Id="rId3" Type="http://schemas.openxmlformats.org/officeDocument/2006/relationships/slideLayout" Target="../slideLayouts/slideLayout2.xml"/><Relationship Id="rId2" Type="http://schemas.openxmlformats.org/officeDocument/2006/relationships/image" Target="../media/image24.emf"/><Relationship Id="rId1" Type="http://schemas.openxmlformats.org/officeDocument/2006/relationships/image" Target="../media/image23.emf"/></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4" Type="http://schemas.openxmlformats.org/officeDocument/2006/relationships/notesSlide" Target="../notesSlides/notesSlide24.xml"/><Relationship Id="rId3" Type="http://schemas.openxmlformats.org/officeDocument/2006/relationships/slideLayout" Target="../slideLayouts/slideLayout2.xml"/><Relationship Id="rId2" Type="http://schemas.openxmlformats.org/officeDocument/2006/relationships/image" Target="../media/image26.emf"/><Relationship Id="rId1" Type="http://schemas.openxmlformats.org/officeDocument/2006/relationships/image" Target="../media/image25.emf"/></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4" Type="http://schemas.openxmlformats.org/officeDocument/2006/relationships/notesSlide" Target="../notesSlides/notesSlide29.xml"/><Relationship Id="rId3" Type="http://schemas.openxmlformats.org/officeDocument/2006/relationships/slideLayout" Target="../slideLayouts/slideLayout2.xml"/><Relationship Id="rId2" Type="http://schemas.openxmlformats.org/officeDocument/2006/relationships/image" Target="../media/image28.emf"/><Relationship Id="rId1" Type="http://schemas.openxmlformats.org/officeDocument/2006/relationships/image" Target="../media/image27.emf"/></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xml"/><Relationship Id="rId1" Type="http://schemas.openxmlformats.org/officeDocument/2006/relationships/image" Target="../media/image29.emf"/></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1.emf"/><Relationship Id="rId1" Type="http://schemas.openxmlformats.org/officeDocument/2006/relationships/image" Target="../media/image30.emf"/></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3.emf"/><Relationship Id="rId1" Type="http://schemas.openxmlformats.org/officeDocument/2006/relationships/image" Target="../media/image32.emf"/></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2.xml"/><Relationship Id="rId1" Type="http://schemas.openxmlformats.org/officeDocument/2006/relationships/image" Target="../media/image34.emf"/></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2.xml"/><Relationship Id="rId1" Type="http://schemas.openxmlformats.org/officeDocument/2006/relationships/image" Target="../media/image35.emf"/></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2.xml"/><Relationship Id="rId1" Type="http://schemas.openxmlformats.org/officeDocument/2006/relationships/image" Target="../media/image36.emf"/></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2.xml"/><Relationship Id="rId1" Type="http://schemas.openxmlformats.org/officeDocument/2006/relationships/image" Target="../media/image37.emf"/></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2.xml"/><Relationship Id="rId1" Type="http://schemas.openxmlformats.org/officeDocument/2006/relationships/image" Target="../media/image38.png"/></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2.xml"/><Relationship Id="rId1" Type="http://schemas.openxmlformats.org/officeDocument/2006/relationships/image" Target="../media/image39.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2.xml"/><Relationship Id="rId2" Type="http://schemas.openxmlformats.org/officeDocument/2006/relationships/image" Target="../media/image3.emf"/><Relationship Id="rId1" Type="http://schemas.openxmlformats.org/officeDocument/2006/relationships/image" Target="../media/image2.emf"/></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image" Target="../media/image4.emf"/></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image" Target="../media/image5.emf"/></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073" name="标题 3073"/>
          <p:cNvSpPr>
            <a:spLocks noGrp="1"/>
          </p:cNvSpPr>
          <p:nvPr>
            <p:ph type="ctrTitle"/>
          </p:nvPr>
        </p:nvSpPr>
        <p:spPr>
          <a:xfrm>
            <a:off x="330200" y="1600200"/>
            <a:ext cx="11619865" cy="1470025"/>
          </a:xfrm>
        </p:spPr>
        <p:txBody>
          <a:bodyPr wrap="square" lIns="91436" tIns="45718" rIns="91436" bIns="45718" anchor="ctr"/>
          <a:p>
            <a:pPr algn="ctr" defTabSz="0">
              <a:buNone/>
            </a:pPr>
            <a:r>
              <a:rPr lang="zh-CN" altLang="en-US" sz="6600" kern="1200" dirty="0">
                <a:latin typeface="Times New Roman" panose="02020603050405020304" pitchFamily="2" charset="0"/>
                <a:ea typeface="+mj-ea"/>
                <a:cs typeface="+mj-cs"/>
                <a:sym typeface="Arial" panose="020B0604020202020204" pitchFamily="34" charset="0"/>
              </a:rPr>
              <a:t>生成式对抗网络 GAN (Generative adversarial networks)</a:t>
            </a:r>
            <a:endParaRPr lang="zh-CN" altLang="en-US" sz="6600" kern="1200" dirty="0">
              <a:latin typeface="Times New Roman" panose="02020603050405020304" pitchFamily="2" charset="0"/>
              <a:ea typeface="+mj-ea"/>
              <a:cs typeface="+mj-cs"/>
              <a:sym typeface="Arial" panose="020B0604020202020204" pitchFamily="34" charset="0"/>
            </a:endParaRPr>
          </a:p>
        </p:txBody>
      </p:sp>
      <p:sp>
        <p:nvSpPr>
          <p:cNvPr id="3074" name="副标题 3074"/>
          <p:cNvSpPr>
            <a:spLocks noGrp="1"/>
          </p:cNvSpPr>
          <p:nvPr>
            <p:ph type="subTitle" idx="1"/>
          </p:nvPr>
        </p:nvSpPr>
        <p:spPr>
          <a:xfrm>
            <a:off x="2209800" y="4038600"/>
            <a:ext cx="8459788" cy="2439988"/>
          </a:xfrm>
        </p:spPr>
        <p:txBody>
          <a:bodyPr wrap="square" lIns="91436" tIns="45718" rIns="91436" bIns="45718" anchor="t"/>
          <a:p>
            <a:pPr marL="1905" indent="-344805" algn="l" defTabSz="0"/>
            <a:r>
              <a:rPr lang="zh-CN" altLang="en-US" sz="3200" kern="1200" dirty="0">
                <a:latin typeface="Calibri" panose="020F0502020204030204" pitchFamily="2" charset="0"/>
                <a:ea typeface="+mn-ea"/>
                <a:cs typeface="+mn-cs"/>
                <a:sym typeface="Arial" panose="020B0604020202020204" pitchFamily="34" charset="0"/>
              </a:rPr>
              <a:t>中国科学院自动化研究所</a:t>
            </a:r>
            <a:endParaRPr lang="zh-CN" altLang="en-US" sz="3200" kern="1200" dirty="0">
              <a:latin typeface="Calibri" panose="020F0502020204030204" pitchFamily="2" charset="0"/>
              <a:ea typeface="+mn-ea"/>
              <a:cs typeface="+mn-cs"/>
              <a:sym typeface="Arial" panose="020B0604020202020204" pitchFamily="34" charset="0"/>
            </a:endParaRPr>
          </a:p>
          <a:p>
            <a:pPr marL="1905" indent="-344805" algn="l" defTabSz="0"/>
            <a:r>
              <a:rPr lang="zh-CN" altLang="en-US" sz="3200" kern="1200" dirty="0">
                <a:latin typeface="Calibri" panose="020F0502020204030204" pitchFamily="2" charset="0"/>
                <a:ea typeface="+mn-ea"/>
                <a:cs typeface="+mn-cs"/>
                <a:sym typeface="Arial" panose="020B0604020202020204" pitchFamily="34" charset="0"/>
              </a:rPr>
              <a:t>吴高巍</a:t>
            </a:r>
            <a:endParaRPr lang="zh-CN" altLang="en-US" sz="3200" kern="1200" dirty="0">
              <a:latin typeface="Calibri" panose="020F0502020204030204" pitchFamily="2" charset="0"/>
              <a:ea typeface="+mn-ea"/>
              <a:cs typeface="+mn-cs"/>
              <a:sym typeface="Arial" panose="020B0604020202020204" pitchFamily="34" charset="0"/>
            </a:endParaRPr>
          </a:p>
          <a:p>
            <a:pPr marL="1905" indent="-344805" algn="l" defTabSz="0"/>
            <a:r>
              <a:rPr lang="zh-CN" altLang="en-US" sz="3200" kern="1200" dirty="0">
                <a:latin typeface="Calibri" panose="020F0502020204030204" pitchFamily="2" charset="0"/>
                <a:ea typeface="+mn-ea"/>
                <a:cs typeface="+mn-cs"/>
                <a:sym typeface="Arial" panose="020B0604020202020204" pitchFamily="34" charset="0"/>
              </a:rPr>
              <a:t>gaowei.wu@ia.ac.cn</a:t>
            </a:r>
            <a:endParaRPr lang="zh-CN" altLang="en-US" sz="3200" kern="1200" dirty="0">
              <a:latin typeface="Calibri" panose="020F0502020204030204" pitchFamily="2" charset="0"/>
              <a:ea typeface="+mn-ea"/>
              <a:cs typeface="+mn-cs"/>
              <a:sym typeface="Arial" panose="020B0604020202020204" pitchFamily="34" charset="0"/>
            </a:endParaRPr>
          </a:p>
          <a:p>
            <a:pPr marL="1905" indent="-344805" algn="l" defTabSz="0"/>
            <a:r>
              <a:rPr lang="zh-CN" altLang="en-US" sz="3200" kern="1200" dirty="0">
                <a:latin typeface="Calibri" panose="020F0502020204030204" pitchFamily="2" charset="0"/>
                <a:ea typeface="+mn-ea"/>
                <a:cs typeface="+mn-cs"/>
                <a:sym typeface="Arial" panose="020B0604020202020204" pitchFamily="34" charset="0"/>
              </a:rPr>
              <a:t>201</a:t>
            </a:r>
            <a:r>
              <a:rPr lang="en-US" altLang="zh-CN" sz="3200" kern="1200" dirty="0">
                <a:latin typeface="Calibri" panose="020F0502020204030204" pitchFamily="2" charset="0"/>
                <a:ea typeface="+mn-ea"/>
                <a:cs typeface="+mn-cs"/>
                <a:sym typeface="Arial" panose="020B0604020202020204" pitchFamily="34" charset="0"/>
              </a:rPr>
              <a:t>8</a:t>
            </a:r>
            <a:r>
              <a:rPr lang="zh-CN" altLang="en-US" sz="3200" kern="1200" dirty="0">
                <a:latin typeface="Calibri" panose="020F0502020204030204" pitchFamily="2" charset="0"/>
                <a:ea typeface="+mn-ea"/>
                <a:cs typeface="+mn-cs"/>
                <a:sym typeface="Arial" panose="020B0604020202020204" pitchFamily="34" charset="0"/>
              </a:rPr>
              <a:t>-1</a:t>
            </a:r>
            <a:r>
              <a:rPr lang="en-US" altLang="zh-CN" sz="3200" kern="1200" dirty="0">
                <a:latin typeface="Calibri" panose="020F0502020204030204" pitchFamily="2" charset="0"/>
                <a:ea typeface="+mn-ea"/>
                <a:cs typeface="+mn-cs"/>
                <a:sym typeface="Arial" panose="020B0604020202020204" pitchFamily="34" charset="0"/>
              </a:rPr>
              <a:t>0</a:t>
            </a:r>
            <a:r>
              <a:rPr lang="zh-CN" altLang="en-US" sz="3200" kern="1200" dirty="0">
                <a:latin typeface="Calibri" panose="020F0502020204030204" pitchFamily="2" charset="0"/>
                <a:ea typeface="+mn-ea"/>
                <a:cs typeface="+mn-cs"/>
                <a:sym typeface="Arial" panose="020B0604020202020204" pitchFamily="34" charset="0"/>
              </a:rPr>
              <a:t>-</a:t>
            </a:r>
            <a:r>
              <a:rPr lang="en-US" altLang="zh-CN" sz="3200" kern="1200" dirty="0">
                <a:latin typeface="Calibri" panose="020F0502020204030204" pitchFamily="2" charset="0"/>
                <a:ea typeface="+mn-ea"/>
                <a:cs typeface="+mn-cs"/>
                <a:sym typeface="Arial" panose="020B0604020202020204" pitchFamily="34" charset="0"/>
              </a:rPr>
              <a:t>23</a:t>
            </a:r>
            <a:endParaRPr lang="en-US" altLang="zh-CN" sz="3200" kern="1200" dirty="0">
              <a:latin typeface="Calibri" panose="020F0502020204030204" pitchFamily="2" charset="0"/>
              <a:ea typeface="+mn-ea"/>
              <a:cs typeface="+mn-cs"/>
              <a:sym typeface="Arial" panose="020B0604020202020204"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GAN</a:t>
            </a:r>
            <a:r>
              <a:rPr lang="zh-CN" altLang="en-US"/>
              <a:t>基本原理</a:t>
            </a:r>
            <a:endParaRPr lang="zh-CN" altLang="en-US"/>
          </a:p>
        </p:txBody>
      </p:sp>
      <p:sp>
        <p:nvSpPr>
          <p:cNvPr id="3" name="内容占位符 2"/>
          <p:cNvSpPr>
            <a:spLocks noGrp="1"/>
          </p:cNvSpPr>
          <p:nvPr>
            <p:ph idx="1"/>
          </p:nvPr>
        </p:nvSpPr>
        <p:spPr/>
        <p:txBody>
          <a:bodyPr/>
          <a:p>
            <a:r>
              <a:rPr lang="zh-CN" altLang="en-US"/>
              <a:t>GAN 的核心思想来源于博弈论的纳什均衡</a:t>
            </a:r>
            <a:endParaRPr lang="zh-CN" altLang="en-US"/>
          </a:p>
          <a:p>
            <a:r>
              <a:rPr lang="zh-CN" altLang="en-US"/>
              <a:t>一个生成器 (Generator)和一个判别器 (Discriminator)</a:t>
            </a:r>
            <a:endParaRPr lang="zh-CN" altLang="en-US"/>
          </a:p>
          <a:p>
            <a:pPr lvl="1"/>
            <a:r>
              <a:rPr lang="zh-CN" altLang="en-US"/>
              <a:t>生成器的目的是尽量去学习真实的数据分布</a:t>
            </a:r>
            <a:endParaRPr lang="zh-CN" altLang="en-US"/>
          </a:p>
          <a:p>
            <a:pPr lvl="1"/>
            <a:r>
              <a:rPr lang="zh-CN" altLang="en-US"/>
              <a:t>判别器的目的是尽量正确判别输入数据是来自真实数据还是来自生成器</a:t>
            </a:r>
            <a:endParaRPr lang="zh-CN" altLang="en-US"/>
          </a:p>
          <a:p>
            <a:pPr lvl="1"/>
            <a:r>
              <a:rPr lang="zh-CN" altLang="en-US"/>
              <a:t>各自提高自己的生成能力和判别能力, 这个学习优化过程就是寻找二者之间的一个纳什均衡</a:t>
            </a:r>
            <a:endParaRPr lang="zh-CN" altLang="en-US"/>
          </a:p>
        </p:txBody>
      </p:sp>
      <p:pic>
        <p:nvPicPr>
          <p:cNvPr id="5" name="图片 4"/>
          <p:cNvPicPr>
            <a:picLocks noChangeAspect="1"/>
          </p:cNvPicPr>
          <p:nvPr/>
        </p:nvPicPr>
        <p:blipFill>
          <a:blip r:embed="rId1"/>
          <a:stretch>
            <a:fillRect/>
          </a:stretch>
        </p:blipFill>
        <p:spPr>
          <a:xfrm>
            <a:off x="1239520" y="3535045"/>
            <a:ext cx="9999345" cy="312293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对抗网络框架</a:t>
            </a:r>
            <a:endParaRPr lang="zh-CN" altLang="en-US"/>
          </a:p>
        </p:txBody>
      </p:sp>
      <p:pic>
        <p:nvPicPr>
          <p:cNvPr id="4" name="内容占位符 3"/>
          <p:cNvPicPr>
            <a:picLocks noChangeAspect="1"/>
          </p:cNvPicPr>
          <p:nvPr>
            <p:ph idx="1"/>
          </p:nvPr>
        </p:nvPicPr>
        <p:blipFill>
          <a:blip r:embed="rId1"/>
          <a:stretch>
            <a:fillRect/>
          </a:stretch>
        </p:blipFill>
        <p:spPr>
          <a:xfrm>
            <a:off x="2112645" y="1110615"/>
            <a:ext cx="8065135" cy="571690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生成器</a:t>
            </a:r>
            <a:r>
              <a:rPr lang="en-US" altLang="zh-CN"/>
              <a:t>(Generator)</a:t>
            </a:r>
            <a:endParaRPr lang="en-US" altLang="zh-CN"/>
          </a:p>
        </p:txBody>
      </p:sp>
      <p:sp>
        <p:nvSpPr>
          <p:cNvPr id="3" name="内容占位符 2"/>
          <p:cNvSpPr>
            <a:spLocks noGrp="1"/>
          </p:cNvSpPr>
          <p:nvPr>
            <p:ph idx="1"/>
          </p:nvPr>
        </p:nvSpPr>
        <p:spPr>
          <a:xfrm>
            <a:off x="2776220" y="1397000"/>
            <a:ext cx="9009380" cy="4729480"/>
          </a:xfrm>
        </p:spPr>
        <p:txBody>
          <a:bodyPr/>
          <a:p>
            <a:endParaRPr lang="en-US" altLang="zh-CN"/>
          </a:p>
          <a:p>
            <a:endParaRPr lang="en-US" altLang="zh-CN"/>
          </a:p>
          <a:p>
            <a:r>
              <a:rPr lang="en-US" altLang="zh-CN"/>
              <a:t>Must be differentiable</a:t>
            </a:r>
            <a:endParaRPr lang="en-US" altLang="zh-CN"/>
          </a:p>
          <a:p>
            <a:r>
              <a:rPr lang="en-US" altLang="zh-CN"/>
              <a:t>No invertibility requirement</a:t>
            </a:r>
            <a:endParaRPr lang="en-US" altLang="zh-CN"/>
          </a:p>
          <a:p>
            <a:r>
              <a:rPr lang="en-US" altLang="zh-CN"/>
              <a:t>Trainable for any size of z</a:t>
            </a:r>
            <a:endParaRPr lang="en-US" altLang="zh-CN"/>
          </a:p>
          <a:p>
            <a:r>
              <a:rPr lang="en-US" altLang="zh-CN"/>
              <a:t>Some guarantees require z to have higher dimension than x</a:t>
            </a:r>
            <a:endParaRPr lang="en-US" altLang="zh-CN"/>
          </a:p>
          <a:p>
            <a:r>
              <a:rPr lang="en-US" altLang="zh-CN"/>
              <a:t>Can make x conditionally Gaussian given z but need not do so</a:t>
            </a:r>
            <a:endParaRPr lang="en-US" altLang="zh-CN"/>
          </a:p>
        </p:txBody>
      </p:sp>
      <p:pic>
        <p:nvPicPr>
          <p:cNvPr id="5" name="图片 4"/>
          <p:cNvPicPr>
            <a:picLocks noChangeAspect="1"/>
          </p:cNvPicPr>
          <p:nvPr/>
        </p:nvPicPr>
        <p:blipFill>
          <a:blip r:embed="rId1"/>
          <a:stretch>
            <a:fillRect/>
          </a:stretch>
        </p:blipFill>
        <p:spPr>
          <a:xfrm>
            <a:off x="1097915" y="2446655"/>
            <a:ext cx="995680" cy="2629535"/>
          </a:xfrm>
          <a:prstGeom prst="rect">
            <a:avLst/>
          </a:prstGeom>
        </p:spPr>
      </p:pic>
      <p:pic>
        <p:nvPicPr>
          <p:cNvPr id="6" name="图片 5"/>
          <p:cNvPicPr>
            <a:picLocks noChangeAspect="1"/>
          </p:cNvPicPr>
          <p:nvPr/>
        </p:nvPicPr>
        <p:blipFill>
          <a:blip r:embed="rId2"/>
          <a:stretch>
            <a:fillRect/>
          </a:stretch>
        </p:blipFill>
        <p:spPr>
          <a:xfrm>
            <a:off x="3477260" y="1327150"/>
            <a:ext cx="4650105" cy="99250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Minimax Game</a:t>
            </a:r>
            <a:endParaRPr lang="zh-CN" altLang="en-US"/>
          </a:p>
        </p:txBody>
      </p:sp>
      <p:sp>
        <p:nvSpPr>
          <p:cNvPr id="3" name="内容占位符 2"/>
          <p:cNvSpPr>
            <a:spLocks noGrp="1"/>
          </p:cNvSpPr>
          <p:nvPr>
            <p:ph idx="1"/>
          </p:nvPr>
        </p:nvSpPr>
        <p:spPr>
          <a:xfrm>
            <a:off x="850900" y="1397000"/>
            <a:ext cx="10829925" cy="4729480"/>
          </a:xfrm>
        </p:spPr>
        <p:txBody>
          <a:bodyPr/>
          <a:p>
            <a:endParaRPr lang="zh-CN" altLang="en-US"/>
          </a:p>
          <a:p>
            <a:endParaRPr lang="zh-CN" altLang="en-US"/>
          </a:p>
          <a:p>
            <a:endParaRPr lang="zh-CN" altLang="en-US"/>
          </a:p>
          <a:p>
            <a:endParaRPr lang="zh-CN" altLang="en-US"/>
          </a:p>
          <a:p>
            <a:pPr lvl="5"/>
            <a:endParaRPr lang="zh-CN" altLang="en-US"/>
          </a:p>
          <a:p>
            <a:endParaRPr lang="zh-CN" altLang="en-US" sz="2100"/>
          </a:p>
          <a:p>
            <a:r>
              <a:rPr lang="zh-CN" altLang="en-US" sz="2800"/>
              <a:t>Equilibrium is a saddle point of the discriminator loss</a:t>
            </a:r>
            <a:endParaRPr lang="zh-CN" altLang="en-US" sz="2800"/>
          </a:p>
          <a:p>
            <a:r>
              <a:rPr lang="zh-CN" altLang="en-US" sz="2800"/>
              <a:t>Generator minimizes the log-probability of the discriminator being correct</a:t>
            </a:r>
            <a:endParaRPr lang="zh-CN" altLang="en-US" sz="2800"/>
          </a:p>
          <a:p>
            <a:endParaRPr lang="zh-CN" altLang="en-US" sz="2800"/>
          </a:p>
        </p:txBody>
      </p:sp>
      <p:pic>
        <p:nvPicPr>
          <p:cNvPr id="4" name="图片 3"/>
          <p:cNvPicPr>
            <a:picLocks noChangeAspect="1"/>
          </p:cNvPicPr>
          <p:nvPr/>
        </p:nvPicPr>
        <p:blipFill>
          <a:blip r:embed="rId1"/>
          <a:stretch>
            <a:fillRect/>
          </a:stretch>
        </p:blipFill>
        <p:spPr>
          <a:xfrm>
            <a:off x="1697990" y="1513205"/>
            <a:ext cx="8796655" cy="1540510"/>
          </a:xfrm>
          <a:prstGeom prst="rect">
            <a:avLst/>
          </a:prstGeom>
        </p:spPr>
      </p:pic>
      <p:pic>
        <p:nvPicPr>
          <p:cNvPr id="5" name="图片 4"/>
          <p:cNvPicPr>
            <a:picLocks noChangeAspect="1"/>
          </p:cNvPicPr>
          <p:nvPr/>
        </p:nvPicPr>
        <p:blipFill>
          <a:blip r:embed="rId2"/>
          <a:stretch>
            <a:fillRect/>
          </a:stretch>
        </p:blipFill>
        <p:spPr>
          <a:xfrm>
            <a:off x="1107440" y="3288030"/>
            <a:ext cx="10361930" cy="76708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训练过程</a:t>
            </a:r>
            <a:endParaRPr lang="zh-CN" altLang="en-US"/>
          </a:p>
        </p:txBody>
      </p:sp>
      <p:sp>
        <p:nvSpPr>
          <p:cNvPr id="3" name="内容占位符 2"/>
          <p:cNvSpPr>
            <a:spLocks noGrp="1"/>
          </p:cNvSpPr>
          <p:nvPr>
            <p:ph idx="1"/>
          </p:nvPr>
        </p:nvSpPr>
        <p:spPr/>
        <p:txBody>
          <a:bodyPr/>
          <a:p>
            <a:pPr>
              <a:lnSpc>
                <a:spcPct val="150000"/>
              </a:lnSpc>
            </a:pPr>
            <a:r>
              <a:rPr lang="zh-CN" altLang="en-US">
                <a:sym typeface="+mn-ea"/>
              </a:rPr>
              <a:t>选择类 SGD 的方法，同时训练两组数据</a:t>
            </a:r>
            <a:endParaRPr lang="zh-CN" altLang="en-US">
              <a:sym typeface="+mn-ea"/>
            </a:endParaRPr>
          </a:p>
          <a:p>
            <a:pPr lvl="1">
              <a:lnSpc>
                <a:spcPct val="150000"/>
              </a:lnSpc>
            </a:pPr>
            <a:r>
              <a:rPr lang="zh-CN" altLang="en-US">
                <a:sym typeface="+mn-ea"/>
              </a:rPr>
              <a:t>一组真实的训练数据</a:t>
            </a:r>
            <a:endParaRPr lang="zh-CN" altLang="en-US">
              <a:sym typeface="+mn-ea"/>
            </a:endParaRPr>
          </a:p>
          <a:p>
            <a:pPr lvl="1">
              <a:lnSpc>
                <a:spcPct val="150000"/>
              </a:lnSpc>
            </a:pPr>
            <a:r>
              <a:rPr lang="zh-CN" altLang="en-US">
                <a:sym typeface="+mn-ea"/>
              </a:rPr>
              <a:t>一组生成的数据</a:t>
            </a:r>
            <a:endParaRPr lang="zh-CN" altLang="en-US">
              <a:sym typeface="+mn-ea"/>
            </a:endParaRPr>
          </a:p>
          <a:p>
            <a:pPr lvl="1">
              <a:lnSpc>
                <a:spcPct val="150000"/>
              </a:lnSpc>
            </a:pPr>
            <a:endParaRPr lang="zh-CN" altLang="en-US"/>
          </a:p>
          <a:p>
            <a:pPr lvl="0">
              <a:lnSpc>
                <a:spcPct val="150000"/>
              </a:lnSpc>
            </a:pPr>
            <a:r>
              <a:rPr lang="zh-CN" altLang="en-US"/>
              <a:t>优化：</a:t>
            </a:r>
            <a:r>
              <a:rPr lang="zh-CN" altLang="en-US">
                <a:sym typeface="+mn-ea"/>
              </a:rPr>
              <a:t>可以一组训练每跑一次时，另一组则跑 K 次</a:t>
            </a:r>
            <a:endParaRPr lang="zh-CN" alt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GAN</a:t>
            </a:r>
            <a:r>
              <a:rPr lang="zh-CN" altLang="en-US"/>
              <a:t>算法</a:t>
            </a:r>
            <a:endParaRPr lang="zh-CN" altLang="en-US"/>
          </a:p>
        </p:txBody>
      </p:sp>
      <p:pic>
        <p:nvPicPr>
          <p:cNvPr id="4" name="内容占位符 3"/>
          <p:cNvPicPr>
            <a:picLocks noChangeAspect="1"/>
          </p:cNvPicPr>
          <p:nvPr>
            <p:ph idx="1"/>
          </p:nvPr>
        </p:nvPicPr>
        <p:blipFill>
          <a:blip r:embed="rId1"/>
          <a:stretch>
            <a:fillRect/>
          </a:stretch>
        </p:blipFill>
        <p:spPr>
          <a:xfrm>
            <a:off x="2115185" y="1117600"/>
            <a:ext cx="8639810" cy="5669280"/>
          </a:xfrm>
          <a:prstGeom prst="rect">
            <a:avLst/>
          </a:prstGeom>
        </p:spPr>
      </p:pic>
      <p:sp>
        <p:nvSpPr>
          <p:cNvPr id="6" name="矩形 5"/>
          <p:cNvSpPr/>
          <p:nvPr/>
        </p:nvSpPr>
        <p:spPr>
          <a:xfrm>
            <a:off x="5401310" y="3115310"/>
            <a:ext cx="914400" cy="304800"/>
          </a:xfrm>
          <a:prstGeom prst="rect">
            <a:avLst/>
          </a:prstGeom>
          <a:noFill/>
          <a:ln>
            <a:solidFill>
              <a:srgbClr val="C0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矩形 6"/>
          <p:cNvSpPr/>
          <p:nvPr/>
        </p:nvSpPr>
        <p:spPr>
          <a:xfrm>
            <a:off x="4852670" y="4779645"/>
            <a:ext cx="966470" cy="304800"/>
          </a:xfrm>
          <a:prstGeom prst="rect">
            <a:avLst/>
          </a:prstGeom>
          <a:noFill/>
          <a:ln>
            <a:solidFill>
              <a:srgbClr val="C0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Discriminator Strategy</a:t>
            </a:r>
            <a:endParaRPr lang="zh-CN" altLang="en-US"/>
          </a:p>
        </p:txBody>
      </p:sp>
      <p:sp>
        <p:nvSpPr>
          <p:cNvPr id="3" name="内容占位符 2"/>
          <p:cNvSpPr>
            <a:spLocks noGrp="1"/>
          </p:cNvSpPr>
          <p:nvPr>
            <p:ph idx="1"/>
          </p:nvPr>
        </p:nvSpPr>
        <p:spPr/>
        <p:txBody>
          <a:bodyPr/>
          <a:p>
            <a:r>
              <a:rPr lang="zh-CN" altLang="en-US"/>
              <a:t>Optimal D(x) for any p</a:t>
            </a:r>
            <a:r>
              <a:rPr lang="zh-CN" altLang="en-US" baseline="-25000"/>
              <a:t>data</a:t>
            </a:r>
            <a:r>
              <a:rPr lang="zh-CN" altLang="en-US"/>
              <a:t>(x) and p</a:t>
            </a:r>
            <a:r>
              <a:rPr lang="zh-CN" altLang="en-US" baseline="-25000"/>
              <a:t>model</a:t>
            </a:r>
            <a:r>
              <a:rPr lang="zh-CN" altLang="en-US"/>
              <a:t>(x) is always</a:t>
            </a:r>
            <a:endParaRPr lang="zh-CN" altLang="en-US"/>
          </a:p>
        </p:txBody>
      </p:sp>
      <p:pic>
        <p:nvPicPr>
          <p:cNvPr id="4" name="图片 3"/>
          <p:cNvPicPr>
            <a:picLocks noChangeAspect="1"/>
          </p:cNvPicPr>
          <p:nvPr/>
        </p:nvPicPr>
        <p:blipFill>
          <a:blip r:embed="rId1"/>
          <a:stretch>
            <a:fillRect/>
          </a:stretch>
        </p:blipFill>
        <p:spPr>
          <a:xfrm>
            <a:off x="3835400" y="1985645"/>
            <a:ext cx="5053330" cy="1005205"/>
          </a:xfrm>
          <a:prstGeom prst="rect">
            <a:avLst/>
          </a:prstGeom>
        </p:spPr>
      </p:pic>
      <p:sp>
        <p:nvSpPr>
          <p:cNvPr id="5" name="文本框 4"/>
          <p:cNvSpPr txBox="1"/>
          <p:nvPr/>
        </p:nvSpPr>
        <p:spPr>
          <a:xfrm>
            <a:off x="737870" y="4018915"/>
            <a:ext cx="4784090" cy="1814830"/>
          </a:xfrm>
          <a:prstGeom prst="rect">
            <a:avLst/>
          </a:prstGeom>
          <a:noFill/>
        </p:spPr>
        <p:txBody>
          <a:bodyPr wrap="square" rtlCol="0">
            <a:spAutoFit/>
          </a:bodyPr>
          <a:p>
            <a:pPr algn="l"/>
            <a:r>
              <a:rPr lang="zh-CN" altLang="en-US" sz="2800"/>
              <a:t>Estimating this ratio</a:t>
            </a:r>
            <a:endParaRPr lang="zh-CN" altLang="en-US" sz="2800"/>
          </a:p>
          <a:p>
            <a:pPr algn="l"/>
            <a:r>
              <a:rPr lang="zh-CN" altLang="en-US" sz="2800"/>
              <a:t>using supervised learning is</a:t>
            </a:r>
            <a:endParaRPr lang="zh-CN" altLang="en-US" sz="2800"/>
          </a:p>
          <a:p>
            <a:pPr algn="l"/>
            <a:r>
              <a:rPr lang="zh-CN" altLang="en-US" sz="2800"/>
              <a:t>the key approximation</a:t>
            </a:r>
            <a:endParaRPr lang="zh-CN" altLang="en-US" sz="2800"/>
          </a:p>
          <a:p>
            <a:pPr algn="l"/>
            <a:r>
              <a:rPr lang="zh-CN" altLang="en-US" sz="2800"/>
              <a:t>mechanism used by GANs</a:t>
            </a:r>
            <a:endParaRPr lang="zh-CN" altLang="en-US" sz="2800"/>
          </a:p>
        </p:txBody>
      </p:sp>
      <p:pic>
        <p:nvPicPr>
          <p:cNvPr id="6" name="图片 5"/>
          <p:cNvPicPr>
            <a:picLocks noChangeAspect="1"/>
          </p:cNvPicPr>
          <p:nvPr/>
        </p:nvPicPr>
        <p:blipFill>
          <a:blip r:embed="rId2"/>
          <a:stretch>
            <a:fillRect/>
          </a:stretch>
        </p:blipFill>
        <p:spPr>
          <a:xfrm>
            <a:off x="5347335" y="3077210"/>
            <a:ext cx="6438265" cy="3698875"/>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Discriminator Strategy</a:t>
            </a:r>
            <a:endParaRPr lang="zh-CN" altLang="en-US"/>
          </a:p>
        </p:txBody>
      </p:sp>
      <p:pic>
        <p:nvPicPr>
          <p:cNvPr id="4" name="内容占位符 3"/>
          <p:cNvPicPr>
            <a:picLocks noChangeAspect="1"/>
          </p:cNvPicPr>
          <p:nvPr>
            <p:ph idx="1"/>
          </p:nvPr>
        </p:nvPicPr>
        <p:blipFill>
          <a:blip r:embed="rId1"/>
          <a:stretch>
            <a:fillRect/>
          </a:stretch>
        </p:blipFill>
        <p:spPr>
          <a:xfrm>
            <a:off x="1844040" y="1527175"/>
            <a:ext cx="9513570" cy="4999355"/>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非饱和博弈 Non-Saturating Game</a:t>
            </a:r>
            <a:endParaRPr lang="zh-CN" altLang="en-US"/>
          </a:p>
        </p:txBody>
      </p:sp>
      <p:sp>
        <p:nvSpPr>
          <p:cNvPr id="3" name="内容占位符 2"/>
          <p:cNvSpPr>
            <a:spLocks noGrp="1"/>
          </p:cNvSpPr>
          <p:nvPr>
            <p:ph idx="1"/>
          </p:nvPr>
        </p:nvSpPr>
        <p:spPr>
          <a:xfrm>
            <a:off x="1111250" y="1397000"/>
            <a:ext cx="10674350" cy="4729480"/>
          </a:xfrm>
        </p:spPr>
        <p:txBody>
          <a:bodyPr/>
          <a:p>
            <a:endParaRPr lang="zh-CN" altLang="en-US"/>
          </a:p>
          <a:p>
            <a:endParaRPr lang="zh-CN" altLang="en-US"/>
          </a:p>
          <a:p>
            <a:endParaRPr lang="zh-CN" altLang="en-US"/>
          </a:p>
          <a:p>
            <a:pPr>
              <a:lnSpc>
                <a:spcPct val="110000"/>
              </a:lnSpc>
            </a:pPr>
            <a:r>
              <a:rPr lang="zh-CN" altLang="en-US"/>
              <a:t>Equilibrium no longer describable with a single loss</a:t>
            </a:r>
            <a:endParaRPr lang="zh-CN" altLang="en-US"/>
          </a:p>
          <a:p>
            <a:pPr>
              <a:lnSpc>
                <a:spcPct val="110000"/>
              </a:lnSpc>
            </a:pPr>
            <a:r>
              <a:rPr lang="zh-CN" altLang="en-US"/>
              <a:t>Generator maximizes the log-probability of the discriminator being mistaken</a:t>
            </a:r>
            <a:endParaRPr lang="zh-CN" altLang="en-US"/>
          </a:p>
          <a:p>
            <a:pPr>
              <a:lnSpc>
                <a:spcPct val="110000"/>
              </a:lnSpc>
            </a:pPr>
            <a:r>
              <a:rPr lang="zh-CN" altLang="en-US"/>
              <a:t>Heuristically motivated</a:t>
            </a:r>
            <a:r>
              <a:rPr lang="en-US" altLang="zh-CN"/>
              <a:t>:</a:t>
            </a:r>
            <a:r>
              <a:rPr lang="zh-CN" altLang="en-US"/>
              <a:t> generator can still learn even when discriminator successfully rejects all generator samples </a:t>
            </a:r>
            <a:endParaRPr lang="zh-CN" altLang="en-US"/>
          </a:p>
          <a:p>
            <a:endParaRPr lang="zh-CN" altLang="en-US"/>
          </a:p>
        </p:txBody>
      </p:sp>
      <p:pic>
        <p:nvPicPr>
          <p:cNvPr id="5" name="图片 4"/>
          <p:cNvPicPr>
            <a:picLocks noChangeAspect="1"/>
          </p:cNvPicPr>
          <p:nvPr/>
        </p:nvPicPr>
        <p:blipFill>
          <a:blip r:embed="rId1"/>
          <a:stretch>
            <a:fillRect/>
          </a:stretch>
        </p:blipFill>
        <p:spPr>
          <a:xfrm>
            <a:off x="2522855" y="1264285"/>
            <a:ext cx="7715250" cy="1600835"/>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DCGAN Architecture</a:t>
            </a:r>
            <a:endParaRPr lang="zh-CN" altLang="en-US"/>
          </a:p>
        </p:txBody>
      </p:sp>
      <p:pic>
        <p:nvPicPr>
          <p:cNvPr id="4" name="内容占位符 3"/>
          <p:cNvPicPr>
            <a:picLocks noChangeAspect="1"/>
          </p:cNvPicPr>
          <p:nvPr>
            <p:ph idx="1"/>
          </p:nvPr>
        </p:nvPicPr>
        <p:blipFill>
          <a:blip r:embed="rId1"/>
          <a:stretch>
            <a:fillRect/>
          </a:stretch>
        </p:blipFill>
        <p:spPr>
          <a:xfrm>
            <a:off x="1396365" y="1117600"/>
            <a:ext cx="10180320" cy="512508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内容</a:t>
            </a:r>
            <a:endParaRPr lang="zh-CN" altLang="en-US"/>
          </a:p>
        </p:txBody>
      </p:sp>
      <p:sp>
        <p:nvSpPr>
          <p:cNvPr id="3" name="内容占位符 2"/>
          <p:cNvSpPr>
            <a:spLocks noGrp="1"/>
          </p:cNvSpPr>
          <p:nvPr>
            <p:ph idx="1"/>
          </p:nvPr>
        </p:nvSpPr>
        <p:spPr/>
        <p:txBody>
          <a:bodyPr/>
          <a:p>
            <a:pPr>
              <a:lnSpc>
                <a:spcPct val="140000"/>
              </a:lnSpc>
            </a:pPr>
            <a:r>
              <a:rPr lang="en-US" altLang="zh-CN"/>
              <a:t>GAN</a:t>
            </a:r>
            <a:r>
              <a:rPr lang="zh-CN" altLang="en-US"/>
              <a:t>背景</a:t>
            </a:r>
            <a:endParaRPr lang="zh-CN" altLang="en-US"/>
          </a:p>
          <a:p>
            <a:pPr>
              <a:lnSpc>
                <a:spcPct val="140000"/>
              </a:lnSpc>
            </a:pPr>
            <a:r>
              <a:rPr lang="en-US" altLang="zh-CN"/>
              <a:t>GAN</a:t>
            </a:r>
            <a:r>
              <a:rPr lang="zh-CN" altLang="en-US"/>
              <a:t>的理论与实现模型</a:t>
            </a:r>
            <a:endParaRPr lang="zh-CN" altLang="en-US"/>
          </a:p>
          <a:p>
            <a:pPr>
              <a:lnSpc>
                <a:spcPct val="140000"/>
              </a:lnSpc>
            </a:pPr>
            <a:r>
              <a:rPr lang="zh-CN" altLang="en-US"/>
              <a:t>实战技巧</a:t>
            </a:r>
            <a:endParaRPr lang="zh-CN" altLang="en-US"/>
          </a:p>
          <a:p>
            <a:pPr>
              <a:lnSpc>
                <a:spcPct val="140000"/>
              </a:lnSpc>
            </a:pPr>
            <a:r>
              <a:rPr lang="zh-CN" altLang="en-US"/>
              <a:t>存在的问题</a:t>
            </a:r>
            <a:endParaRPr lang="zh-CN" altLang="en-US"/>
          </a:p>
          <a:p>
            <a:pPr>
              <a:lnSpc>
                <a:spcPct val="140000"/>
              </a:lnSpc>
            </a:pPr>
            <a:endParaRPr lang="zh-CN" altLang="en-US"/>
          </a:p>
        </p:txBody>
      </p:sp>
      <p:pic>
        <p:nvPicPr>
          <p:cNvPr id="4098" name="Picture 1"/>
          <p:cNvPicPr>
            <a:picLocks noChangeAspect="1"/>
          </p:cNvPicPr>
          <p:nvPr/>
        </p:nvPicPr>
        <p:blipFill>
          <a:blip r:embed="rId1"/>
          <a:stretch>
            <a:fillRect/>
          </a:stretch>
        </p:blipFill>
        <p:spPr>
          <a:xfrm>
            <a:off x="6096000" y="2209800"/>
            <a:ext cx="5181600" cy="3775075"/>
          </a:xfrm>
          <a:prstGeom prst="rect">
            <a:avLst/>
          </a:prstGeom>
          <a:noFill/>
          <a:ln w="9525">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DCGANs for LSUN Bedrooms</a:t>
            </a:r>
            <a:endParaRPr lang="zh-CN" altLang="en-US"/>
          </a:p>
        </p:txBody>
      </p:sp>
      <p:pic>
        <p:nvPicPr>
          <p:cNvPr id="4" name="内容占位符 3"/>
          <p:cNvPicPr>
            <a:picLocks noChangeAspect="1"/>
          </p:cNvPicPr>
          <p:nvPr>
            <p:ph idx="1"/>
          </p:nvPr>
        </p:nvPicPr>
        <p:blipFill>
          <a:blip r:embed="rId1"/>
          <a:stretch>
            <a:fillRect/>
          </a:stretch>
        </p:blipFill>
        <p:spPr>
          <a:xfrm>
            <a:off x="3177540" y="1226185"/>
            <a:ext cx="6410960" cy="5569585"/>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Vector Space Arithmetic</a:t>
            </a:r>
            <a:endParaRPr lang="zh-CN" altLang="en-US"/>
          </a:p>
        </p:txBody>
      </p:sp>
      <p:pic>
        <p:nvPicPr>
          <p:cNvPr id="4" name="内容占位符 3"/>
          <p:cNvPicPr>
            <a:picLocks noChangeAspect="1"/>
          </p:cNvPicPr>
          <p:nvPr>
            <p:ph idx="1"/>
          </p:nvPr>
        </p:nvPicPr>
        <p:blipFill>
          <a:blip r:embed="rId1"/>
          <a:stretch>
            <a:fillRect/>
          </a:stretch>
        </p:blipFill>
        <p:spPr>
          <a:xfrm>
            <a:off x="1404620" y="1117600"/>
            <a:ext cx="9822815" cy="553593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8" name="标题 19457"/>
          <p:cNvSpPr>
            <a:spLocks noGrp="1"/>
          </p:cNvSpPr>
          <p:nvPr>
            <p:ph type="ctrTitle"/>
          </p:nvPr>
        </p:nvSpPr>
        <p:spPr>
          <a:xfrm>
            <a:off x="914400" y="2130425"/>
            <a:ext cx="10363200" cy="1470025"/>
          </a:xfrm>
        </p:spPr>
        <p:txBody>
          <a:bodyPr vert="horz" wrap="square" lIns="91436" tIns="45718" rIns="91436" bIns="45718" anchor="ctr"/>
          <a:p>
            <a:pPr>
              <a:buSzPct val="1000"/>
            </a:pPr>
            <a:r>
              <a:rPr lang="zh-CN" altLang="en-US" sz="4400">
                <a:sym typeface="+mn-ea"/>
              </a:rPr>
              <a:t>实战技巧</a:t>
            </a:r>
            <a:r>
              <a:rPr lang="zh-CN" altLang="en-US" sz="4400" kern="1200" dirty="0">
                <a:latin typeface="Calibri" panose="020F0502020204030204" pitchFamily="2" charset="0"/>
                <a:ea typeface="宋体" panose="02010600030101010101" pitchFamily="2" charset="-122"/>
                <a:sym typeface="Arial" panose="020B0604020202020204" pitchFamily="34" charset="0"/>
              </a:rPr>
              <a:t>             </a:t>
            </a:r>
            <a:endParaRPr lang="zh-CN" altLang="en-US" sz="3600" kern="1200" dirty="0">
              <a:latin typeface="Calibri" panose="020F0502020204030204" pitchFamily="2" charset="0"/>
              <a:ea typeface="Arial" panose="020B0604020202020204" pitchFamily="34" charset="0"/>
              <a:sym typeface="Arial" panose="020B0604020202020204" pitchFamily="34" charset="0"/>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Tips and Tricks</a:t>
            </a:r>
            <a:endParaRPr lang="zh-CN" altLang="en-US"/>
          </a:p>
        </p:txBody>
      </p:sp>
      <p:sp>
        <p:nvSpPr>
          <p:cNvPr id="3" name="内容占位符 2"/>
          <p:cNvSpPr>
            <a:spLocks noGrp="1"/>
          </p:cNvSpPr>
          <p:nvPr>
            <p:ph idx="1"/>
          </p:nvPr>
        </p:nvSpPr>
        <p:spPr>
          <a:xfrm>
            <a:off x="1111250" y="1397000"/>
            <a:ext cx="10674350" cy="4729480"/>
          </a:xfrm>
        </p:spPr>
        <p:txBody>
          <a:bodyPr/>
          <a:p>
            <a:pPr>
              <a:lnSpc>
                <a:spcPct val="220000"/>
              </a:lnSpc>
            </a:pPr>
            <a:r>
              <a:rPr lang="zh-CN" altLang="en-US"/>
              <a:t>数据标签给 GAN</a:t>
            </a:r>
            <a:endParaRPr lang="zh-CN" altLang="en-US"/>
          </a:p>
          <a:p>
            <a:pPr>
              <a:lnSpc>
                <a:spcPct val="220000"/>
              </a:lnSpc>
            </a:pPr>
            <a:r>
              <a:rPr lang="zh-CN" altLang="en-US"/>
              <a:t>Batch Norm</a:t>
            </a:r>
            <a:endParaRPr lang="zh-CN" altLang="en-US"/>
          </a:p>
          <a:p>
            <a:pPr>
              <a:lnSpc>
                <a:spcPct val="220000"/>
              </a:lnSpc>
            </a:pPr>
            <a:r>
              <a:rPr lang="zh-CN" altLang="en-US"/>
              <a:t>平衡好 </a:t>
            </a:r>
            <a:r>
              <a:rPr lang="zh-CN" altLang="en-US" b="1" i="1"/>
              <a:t>G</a:t>
            </a:r>
            <a:r>
              <a:rPr lang="zh-CN" altLang="en-US"/>
              <a:t> 和 </a:t>
            </a:r>
            <a:r>
              <a:rPr lang="zh-CN" altLang="en-US" b="1" i="1"/>
              <a:t>D</a:t>
            </a:r>
            <a:endParaRPr lang="zh-CN" altLang="en-US" b="1" i="1"/>
          </a:p>
          <a:p>
            <a:endParaRPr lang="zh-CN" altLang="en-US"/>
          </a:p>
        </p:txBody>
      </p:sp>
      <p:pic>
        <p:nvPicPr>
          <p:cNvPr id="39938" name="Picture 2"/>
          <p:cNvPicPr>
            <a:picLocks noChangeAspect="1"/>
          </p:cNvPicPr>
          <p:nvPr/>
        </p:nvPicPr>
        <p:blipFill>
          <a:blip r:embed="rId1"/>
          <a:stretch>
            <a:fillRect/>
          </a:stretch>
        </p:blipFill>
        <p:spPr>
          <a:xfrm>
            <a:off x="5835015" y="2171700"/>
            <a:ext cx="5662930" cy="3413125"/>
          </a:xfrm>
          <a:prstGeom prst="rect">
            <a:avLst/>
          </a:prstGeom>
          <a:noFill/>
          <a:ln w="9525">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Labels improve subjective sample quality</a:t>
            </a:r>
            <a:endParaRPr lang="zh-CN" altLang="en-US"/>
          </a:p>
        </p:txBody>
      </p:sp>
      <p:sp>
        <p:nvSpPr>
          <p:cNvPr id="3" name="内容占位符 2"/>
          <p:cNvSpPr>
            <a:spLocks noGrp="1"/>
          </p:cNvSpPr>
          <p:nvPr>
            <p:ph idx="1"/>
          </p:nvPr>
        </p:nvSpPr>
        <p:spPr/>
        <p:txBody>
          <a:bodyPr/>
          <a:p>
            <a:pPr>
              <a:lnSpc>
                <a:spcPct val="110000"/>
              </a:lnSpc>
            </a:pPr>
            <a:r>
              <a:rPr lang="zh-CN" altLang="en-US"/>
              <a:t>Learning a conditional model p(y|x) often gives much better samples from all classes than learning p(x) does (Denton et al 2015)</a:t>
            </a:r>
            <a:endParaRPr lang="zh-CN" altLang="en-US"/>
          </a:p>
          <a:p>
            <a:pPr>
              <a:lnSpc>
                <a:spcPct val="110000"/>
              </a:lnSpc>
            </a:pPr>
            <a:r>
              <a:rPr lang="zh-CN" altLang="en-US"/>
              <a:t>Even just learning p(x,y) makes samples from p(x) look much better to a human observer (Salimans et al 2016)</a:t>
            </a:r>
            <a:endParaRPr lang="zh-CN" altLang="en-US"/>
          </a:p>
          <a:p>
            <a:endParaRPr lang="zh-CN" altLang="en-US"/>
          </a:p>
          <a:p>
            <a:r>
              <a:rPr lang="zh-CN" altLang="en-US"/>
              <a:t>Note: this defines three categories of models (no labels, trained with labels, generating condition on labels) that should not be compared directly to each other</a:t>
            </a:r>
            <a:endParaRPr lang="zh-CN" alt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One-sided label smoothing</a:t>
            </a:r>
            <a:endParaRPr lang="zh-CN" altLang="en-US"/>
          </a:p>
        </p:txBody>
      </p:sp>
      <p:sp>
        <p:nvSpPr>
          <p:cNvPr id="3" name="内容占位符 2"/>
          <p:cNvSpPr>
            <a:spLocks noGrp="1"/>
          </p:cNvSpPr>
          <p:nvPr>
            <p:ph idx="1"/>
          </p:nvPr>
        </p:nvSpPr>
        <p:spPr/>
        <p:txBody>
          <a:bodyPr/>
          <a:p>
            <a:r>
              <a:rPr lang="zh-CN" altLang="en-US"/>
              <a:t>Default discriminator cost:</a:t>
            </a:r>
            <a:endParaRPr lang="zh-CN" altLang="en-US"/>
          </a:p>
          <a:p>
            <a:endParaRPr lang="zh-CN" altLang="en-US"/>
          </a:p>
          <a:p>
            <a:endParaRPr lang="zh-CN" altLang="en-US"/>
          </a:p>
          <a:p>
            <a:endParaRPr lang="zh-CN" altLang="en-US"/>
          </a:p>
          <a:p>
            <a:r>
              <a:rPr lang="zh-CN" altLang="en-US"/>
              <a:t>One-sided label smoothed cost (Salimans et al </a:t>
            </a:r>
            <a:r>
              <a:rPr lang="en-US" altLang="zh-CN"/>
              <a:t>2</a:t>
            </a:r>
            <a:r>
              <a:rPr lang="zh-CN" altLang="en-US"/>
              <a:t>016):</a:t>
            </a:r>
            <a:endParaRPr lang="zh-CN" altLang="en-US"/>
          </a:p>
        </p:txBody>
      </p:sp>
      <p:pic>
        <p:nvPicPr>
          <p:cNvPr id="4" name="图片 3"/>
          <p:cNvPicPr>
            <a:picLocks noChangeAspect="1"/>
          </p:cNvPicPr>
          <p:nvPr/>
        </p:nvPicPr>
        <p:blipFill>
          <a:blip r:embed="rId1"/>
          <a:stretch>
            <a:fillRect/>
          </a:stretch>
        </p:blipFill>
        <p:spPr>
          <a:xfrm>
            <a:off x="1351915" y="2114550"/>
            <a:ext cx="9264015" cy="935355"/>
          </a:xfrm>
          <a:prstGeom prst="rect">
            <a:avLst/>
          </a:prstGeom>
        </p:spPr>
      </p:pic>
      <p:pic>
        <p:nvPicPr>
          <p:cNvPr id="5" name="图片 4"/>
          <p:cNvPicPr>
            <a:picLocks noChangeAspect="1"/>
          </p:cNvPicPr>
          <p:nvPr/>
        </p:nvPicPr>
        <p:blipFill>
          <a:blip r:embed="rId2"/>
          <a:stretch>
            <a:fillRect/>
          </a:stretch>
        </p:blipFill>
        <p:spPr>
          <a:xfrm>
            <a:off x="1406525" y="4481195"/>
            <a:ext cx="9783445" cy="1179195"/>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Do not smooth negative labels</a:t>
            </a:r>
            <a:endParaRPr lang="zh-CN" altLang="en-US"/>
          </a:p>
        </p:txBody>
      </p:sp>
      <p:pic>
        <p:nvPicPr>
          <p:cNvPr id="4" name="内容占位符 3"/>
          <p:cNvPicPr>
            <a:picLocks noChangeAspect="1"/>
          </p:cNvPicPr>
          <p:nvPr>
            <p:ph idx="1"/>
          </p:nvPr>
        </p:nvPicPr>
        <p:blipFill>
          <a:blip r:embed="rId1"/>
          <a:stretch>
            <a:fillRect/>
          </a:stretch>
        </p:blipFill>
        <p:spPr>
          <a:xfrm>
            <a:off x="1336040" y="1557020"/>
            <a:ext cx="9860280" cy="1232535"/>
          </a:xfrm>
          <a:prstGeom prst="rect">
            <a:avLst/>
          </a:prstGeom>
        </p:spPr>
      </p:pic>
      <p:pic>
        <p:nvPicPr>
          <p:cNvPr id="5" name="图片 4"/>
          <p:cNvPicPr>
            <a:picLocks noChangeAspect="1"/>
          </p:cNvPicPr>
          <p:nvPr/>
        </p:nvPicPr>
        <p:blipFill>
          <a:blip r:embed="rId2"/>
          <a:stretch>
            <a:fillRect/>
          </a:stretch>
        </p:blipFill>
        <p:spPr>
          <a:xfrm>
            <a:off x="1694180" y="2974975"/>
            <a:ext cx="9143365" cy="319913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Benefits of label smoothing</a:t>
            </a:r>
            <a:endParaRPr lang="zh-CN" altLang="en-US"/>
          </a:p>
        </p:txBody>
      </p:sp>
      <p:sp>
        <p:nvSpPr>
          <p:cNvPr id="3" name="内容占位符 2"/>
          <p:cNvSpPr>
            <a:spLocks noGrp="1"/>
          </p:cNvSpPr>
          <p:nvPr>
            <p:ph idx="1"/>
          </p:nvPr>
        </p:nvSpPr>
        <p:spPr/>
        <p:txBody>
          <a:bodyPr/>
          <a:p>
            <a:pPr>
              <a:lnSpc>
                <a:spcPct val="140000"/>
              </a:lnSpc>
            </a:pPr>
            <a:r>
              <a:rPr lang="zh-CN" altLang="en-US"/>
              <a:t>Good regularizer (Szegedy et al 2015)</a:t>
            </a:r>
            <a:endParaRPr lang="zh-CN" altLang="en-US"/>
          </a:p>
          <a:p>
            <a:pPr>
              <a:lnSpc>
                <a:spcPct val="140000"/>
              </a:lnSpc>
            </a:pPr>
            <a:r>
              <a:rPr lang="zh-CN" altLang="en-US"/>
              <a:t>Does not reduce classification accuracy, only confidence</a:t>
            </a:r>
            <a:endParaRPr lang="zh-CN" altLang="en-US"/>
          </a:p>
          <a:p>
            <a:pPr>
              <a:lnSpc>
                <a:spcPct val="140000"/>
              </a:lnSpc>
            </a:pPr>
            <a:r>
              <a:rPr lang="zh-CN" altLang="en-US"/>
              <a:t>Benefits specific to GANs:</a:t>
            </a:r>
            <a:endParaRPr lang="zh-CN" altLang="en-US"/>
          </a:p>
          <a:p>
            <a:pPr lvl="1">
              <a:lnSpc>
                <a:spcPct val="140000"/>
              </a:lnSpc>
            </a:pPr>
            <a:r>
              <a:rPr lang="zh-CN" altLang="en-US"/>
              <a:t>Prevents discriminator from giving very large gradient signal to generator</a:t>
            </a:r>
            <a:endParaRPr lang="zh-CN" altLang="en-US"/>
          </a:p>
          <a:p>
            <a:pPr lvl="1">
              <a:lnSpc>
                <a:spcPct val="140000"/>
              </a:lnSpc>
            </a:pPr>
            <a:r>
              <a:rPr lang="zh-CN" altLang="en-US"/>
              <a:t>Prevents extrapolating to encourage extreme samples</a:t>
            </a:r>
            <a:endParaRPr lang="zh-CN" alt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Batch Norm</a:t>
            </a:r>
            <a:endParaRPr lang="zh-CN" altLang="en-US"/>
          </a:p>
        </p:txBody>
      </p:sp>
      <p:sp>
        <p:nvSpPr>
          <p:cNvPr id="3" name="内容占位符 2"/>
          <p:cNvSpPr>
            <a:spLocks noGrp="1"/>
          </p:cNvSpPr>
          <p:nvPr>
            <p:ph idx="1"/>
          </p:nvPr>
        </p:nvSpPr>
        <p:spPr/>
        <p:txBody>
          <a:bodyPr/>
          <a:p>
            <a:pPr>
              <a:lnSpc>
                <a:spcPct val="120000"/>
              </a:lnSpc>
            </a:pPr>
            <a:r>
              <a:rPr lang="zh-CN" altLang="en-US"/>
              <a:t>Given inputs X={x(1), x(2), .., x(m)}</a:t>
            </a:r>
            <a:endParaRPr lang="zh-CN" altLang="en-US"/>
          </a:p>
          <a:p>
            <a:pPr>
              <a:lnSpc>
                <a:spcPct val="120000"/>
              </a:lnSpc>
            </a:pPr>
            <a:r>
              <a:rPr lang="zh-CN" altLang="en-US"/>
              <a:t>Compute mean and standard deviation of features of X</a:t>
            </a:r>
            <a:endParaRPr lang="zh-CN" altLang="en-US"/>
          </a:p>
          <a:p>
            <a:pPr>
              <a:lnSpc>
                <a:spcPct val="120000"/>
              </a:lnSpc>
            </a:pPr>
            <a:r>
              <a:rPr lang="zh-CN" altLang="en-US"/>
              <a:t>Normalize features (subtract mean, divide by standard deviation)</a:t>
            </a:r>
            <a:endParaRPr lang="zh-CN" altLang="en-US"/>
          </a:p>
          <a:p>
            <a:pPr>
              <a:lnSpc>
                <a:spcPct val="120000"/>
              </a:lnSpc>
            </a:pPr>
            <a:r>
              <a:rPr lang="zh-CN" altLang="en-US"/>
              <a:t>Normalization operation is part of the graph</a:t>
            </a:r>
            <a:endParaRPr lang="zh-CN" altLang="en-US"/>
          </a:p>
          <a:p>
            <a:pPr lvl="1">
              <a:lnSpc>
                <a:spcPct val="120000"/>
              </a:lnSpc>
            </a:pPr>
            <a:r>
              <a:rPr lang="zh-CN" altLang="en-US"/>
              <a:t>Backpropagation computes the gradient through the normalization</a:t>
            </a:r>
            <a:endParaRPr lang="zh-CN" altLang="en-US"/>
          </a:p>
          <a:p>
            <a:pPr lvl="1">
              <a:lnSpc>
                <a:spcPct val="120000"/>
              </a:lnSpc>
            </a:pPr>
            <a:r>
              <a:rPr lang="zh-CN" altLang="en-US"/>
              <a:t>This avoids wasting time repeatedly learning to undo the normalization</a:t>
            </a:r>
            <a:endParaRPr lang="zh-CN" alt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Batch norm in G can cause </a:t>
            </a:r>
            <a:br>
              <a:rPr lang="zh-CN" altLang="en-US"/>
            </a:br>
            <a:r>
              <a:rPr lang="zh-CN" altLang="en-US"/>
              <a:t>strong intra-batch correlation</a:t>
            </a:r>
            <a:endParaRPr lang="zh-CN" altLang="en-US"/>
          </a:p>
        </p:txBody>
      </p:sp>
      <p:pic>
        <p:nvPicPr>
          <p:cNvPr id="4" name="内容占位符 3"/>
          <p:cNvPicPr>
            <a:picLocks noChangeAspect="1"/>
          </p:cNvPicPr>
          <p:nvPr>
            <p:ph idx="1"/>
          </p:nvPr>
        </p:nvPicPr>
        <p:blipFill>
          <a:blip r:embed="rId1"/>
          <a:stretch>
            <a:fillRect/>
          </a:stretch>
        </p:blipFill>
        <p:spPr>
          <a:xfrm>
            <a:off x="949960" y="4094480"/>
            <a:ext cx="10711815" cy="2687955"/>
          </a:xfrm>
          <a:prstGeom prst="rect">
            <a:avLst/>
          </a:prstGeom>
        </p:spPr>
      </p:pic>
      <p:pic>
        <p:nvPicPr>
          <p:cNvPr id="5" name="图片 4"/>
          <p:cNvPicPr>
            <a:picLocks noChangeAspect="1"/>
          </p:cNvPicPr>
          <p:nvPr/>
        </p:nvPicPr>
        <p:blipFill>
          <a:blip r:embed="rId2"/>
          <a:stretch>
            <a:fillRect/>
          </a:stretch>
        </p:blipFill>
        <p:spPr>
          <a:xfrm>
            <a:off x="949960" y="1264920"/>
            <a:ext cx="10711180" cy="268160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dirty="0">
                <a:latin typeface="Times New Roman" panose="02020603050405020304" pitchFamily="2" charset="0"/>
                <a:sym typeface="Arial" panose="020B0604020202020204" pitchFamily="34" charset="0"/>
              </a:rPr>
              <a:t>生成式对抗网络 GAN</a:t>
            </a:r>
            <a:endParaRPr lang="zh-CN" altLang="en-US"/>
          </a:p>
        </p:txBody>
      </p:sp>
      <p:sp>
        <p:nvSpPr>
          <p:cNvPr id="3" name="内容占位符 2"/>
          <p:cNvSpPr>
            <a:spLocks noGrp="1"/>
          </p:cNvSpPr>
          <p:nvPr>
            <p:ph idx="1"/>
          </p:nvPr>
        </p:nvSpPr>
        <p:spPr/>
        <p:txBody>
          <a:bodyPr/>
          <a:p>
            <a:r>
              <a:rPr lang="zh-CN" altLang="en-US"/>
              <a:t>生成式对抗网络 GAN (Generative adversarial networks) 是 </a:t>
            </a:r>
            <a:r>
              <a:rPr lang="en-US" altLang="zh-CN"/>
              <a:t>Ian </a:t>
            </a:r>
            <a:r>
              <a:rPr lang="zh-CN" altLang="en-US"/>
              <a:t>Goodfellow 等在 2014 年提出的一种生成式模型</a:t>
            </a:r>
            <a:endParaRPr lang="zh-CN" altLang="en-US"/>
          </a:p>
          <a:p>
            <a:r>
              <a:rPr lang="zh-CN" altLang="en-US">
                <a:sym typeface="+mn-ea"/>
              </a:rPr>
              <a:t>“过去十年间机器学习领域最让人激动的点子”</a:t>
            </a:r>
            <a:endParaRPr lang="zh-CN" altLang="en-US">
              <a:sym typeface="+mn-ea"/>
            </a:endParaRPr>
          </a:p>
          <a:p>
            <a:r>
              <a:rPr lang="zh-CN" altLang="en-US"/>
              <a:t>GAN 的提出满足了许多领域的研究和应用需求, 同时为这些领域注入了新的发展动力. </a:t>
            </a:r>
            <a:endParaRPr lang="zh-CN" altLang="en-US"/>
          </a:p>
          <a:p>
            <a:pPr lvl="1"/>
            <a:r>
              <a:rPr lang="zh-CN" altLang="en-US"/>
              <a:t>图像和视觉领域</a:t>
            </a:r>
            <a:endParaRPr lang="zh-CN" altLang="en-US"/>
          </a:p>
          <a:p>
            <a:pPr lvl="1"/>
            <a:r>
              <a:rPr lang="zh-CN" altLang="en-US"/>
              <a:t>语音和语言处理</a:t>
            </a:r>
            <a:endParaRPr lang="zh-CN" altLang="en-US"/>
          </a:p>
          <a:p>
            <a:pPr lvl="1"/>
            <a:r>
              <a:rPr lang="zh-CN" altLang="en-US"/>
              <a:t>电脑病毒监测</a:t>
            </a:r>
            <a:endParaRPr lang="zh-CN" altLang="en-US"/>
          </a:p>
          <a:p>
            <a:pPr lvl="1"/>
            <a:r>
              <a:rPr lang="zh-CN" altLang="en-US"/>
              <a:t>棋类比赛程序</a:t>
            </a:r>
            <a:endParaRPr lang="zh-CN" altLang="en-US"/>
          </a:p>
          <a:p>
            <a:pPr lvl="1"/>
            <a:r>
              <a:rPr lang="en-US" altLang="zh-CN"/>
              <a:t>……</a:t>
            </a:r>
            <a:endParaRPr lang="en-US" altLang="zh-CN"/>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Reference Batch Norm</a:t>
            </a:r>
            <a:endParaRPr lang="zh-CN" altLang="en-US"/>
          </a:p>
        </p:txBody>
      </p:sp>
      <p:sp>
        <p:nvSpPr>
          <p:cNvPr id="3" name="内容占位符 2"/>
          <p:cNvSpPr>
            <a:spLocks noGrp="1"/>
          </p:cNvSpPr>
          <p:nvPr>
            <p:ph idx="1"/>
          </p:nvPr>
        </p:nvSpPr>
        <p:spPr/>
        <p:txBody>
          <a:bodyPr/>
          <a:p>
            <a:r>
              <a:rPr lang="zh-CN" altLang="en-US"/>
              <a:t>Fix </a:t>
            </a:r>
            <a:r>
              <a:rPr lang="zh-CN" altLang="en-US" i="1">
                <a:solidFill>
                  <a:srgbClr val="FF0000"/>
                </a:solidFill>
              </a:rPr>
              <a:t>a reference batch</a:t>
            </a:r>
            <a:r>
              <a:rPr lang="zh-CN" altLang="en-US"/>
              <a:t> R={r(1), r(2), .., r(m)}</a:t>
            </a:r>
            <a:endParaRPr lang="zh-CN" altLang="en-US"/>
          </a:p>
          <a:p>
            <a:r>
              <a:rPr lang="zh-CN" altLang="en-US"/>
              <a:t>Given new inputs X={x(1), x(2), .., x(m)}</a:t>
            </a:r>
            <a:endParaRPr lang="zh-CN" altLang="en-US"/>
          </a:p>
          <a:p>
            <a:r>
              <a:rPr lang="zh-CN" altLang="en-US"/>
              <a:t>Compute mean and standard deviation of features of R</a:t>
            </a:r>
            <a:endParaRPr lang="zh-CN" altLang="en-US"/>
          </a:p>
          <a:p>
            <a:pPr lvl="1"/>
            <a:r>
              <a:rPr lang="zh-CN" altLang="en-US"/>
              <a:t>Note that though R does not change, the feature values change when the parameters change</a:t>
            </a:r>
            <a:endParaRPr lang="zh-CN" altLang="en-US"/>
          </a:p>
          <a:p>
            <a:r>
              <a:rPr lang="zh-CN" altLang="en-US"/>
              <a:t>Normalize the features of X using the mean and standard deviation from R</a:t>
            </a:r>
            <a:endParaRPr lang="zh-CN" altLang="en-US"/>
          </a:p>
          <a:p>
            <a:r>
              <a:rPr lang="zh-CN" altLang="en-US"/>
              <a:t>Every x(i) is always treated the same, regardless of which other examples appear in the minibatch</a:t>
            </a:r>
            <a:endParaRPr lang="zh-CN" altLang="en-U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Virtual Batch Norm</a:t>
            </a:r>
            <a:endParaRPr lang="zh-CN" altLang="en-US"/>
          </a:p>
        </p:txBody>
      </p:sp>
      <p:sp>
        <p:nvSpPr>
          <p:cNvPr id="3" name="内容占位符 2"/>
          <p:cNvSpPr>
            <a:spLocks noGrp="1"/>
          </p:cNvSpPr>
          <p:nvPr>
            <p:ph idx="1"/>
          </p:nvPr>
        </p:nvSpPr>
        <p:spPr/>
        <p:txBody>
          <a:bodyPr/>
          <a:p>
            <a:r>
              <a:rPr lang="zh-CN" altLang="en-US"/>
              <a:t>Reference batch norm can overfit to the reference batch. A partial solution is virtual batch norm</a:t>
            </a:r>
            <a:endParaRPr lang="zh-CN" altLang="en-US"/>
          </a:p>
          <a:p>
            <a:r>
              <a:rPr lang="zh-CN" altLang="en-US"/>
              <a:t>Fix </a:t>
            </a:r>
            <a:r>
              <a:rPr lang="zh-CN" altLang="en-US" i="1"/>
              <a:t>a reference batch</a:t>
            </a:r>
            <a:r>
              <a:rPr lang="zh-CN" altLang="en-US"/>
              <a:t> R={r(1), r(2), .., r(m)}</a:t>
            </a:r>
            <a:endParaRPr lang="zh-CN" altLang="en-US"/>
          </a:p>
          <a:p>
            <a:r>
              <a:rPr lang="zh-CN" altLang="en-US"/>
              <a:t>Given new inputs X={x(1), x(2), .., x(m)}</a:t>
            </a:r>
            <a:endParaRPr lang="zh-CN" altLang="en-US"/>
          </a:p>
          <a:p>
            <a:r>
              <a:rPr lang="zh-CN" altLang="en-US"/>
              <a:t>For each x(i) in X:</a:t>
            </a:r>
            <a:endParaRPr lang="zh-CN" altLang="en-US"/>
          </a:p>
          <a:p>
            <a:pPr lvl="1"/>
            <a:r>
              <a:rPr lang="zh-CN" altLang="en-US"/>
              <a:t>Construct a virtual batch V containing both x(i) and all of R</a:t>
            </a:r>
            <a:endParaRPr lang="zh-CN" altLang="en-US"/>
          </a:p>
          <a:p>
            <a:pPr lvl="1"/>
            <a:r>
              <a:rPr lang="zh-CN" altLang="en-US"/>
              <a:t>Compute mean and standard deviation of features of V</a:t>
            </a:r>
            <a:endParaRPr lang="zh-CN" altLang="en-US"/>
          </a:p>
          <a:p>
            <a:pPr lvl="1"/>
            <a:r>
              <a:rPr lang="zh-CN" altLang="en-US"/>
              <a:t>Normalize the features of x(i) using the mean and standard deviation from V</a:t>
            </a:r>
            <a:endParaRPr lang="zh-CN" altLang="en-US"/>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Balancing </a:t>
            </a:r>
            <a:r>
              <a:rPr lang="zh-CN" altLang="en-US" b="1" i="1"/>
              <a:t>G</a:t>
            </a:r>
            <a:r>
              <a:rPr lang="zh-CN" altLang="en-US"/>
              <a:t> and </a:t>
            </a:r>
            <a:r>
              <a:rPr lang="zh-CN" altLang="en-US" b="1" i="1"/>
              <a:t>D</a:t>
            </a:r>
            <a:endParaRPr lang="zh-CN" altLang="en-US" b="1" i="1"/>
          </a:p>
        </p:txBody>
      </p:sp>
      <p:sp>
        <p:nvSpPr>
          <p:cNvPr id="3" name="内容占位符 2"/>
          <p:cNvSpPr>
            <a:spLocks noGrp="1"/>
          </p:cNvSpPr>
          <p:nvPr>
            <p:ph idx="1"/>
          </p:nvPr>
        </p:nvSpPr>
        <p:spPr/>
        <p:txBody>
          <a:bodyPr/>
          <a:p>
            <a:r>
              <a:rPr lang="zh-CN" altLang="en-US"/>
              <a:t>Usually the discriminator “wins”</a:t>
            </a:r>
            <a:endParaRPr lang="zh-CN" altLang="en-US"/>
          </a:p>
          <a:p>
            <a:r>
              <a:rPr lang="zh-CN" altLang="en-US"/>
              <a:t>This is a good thing — the theoretical justifications are based on assuming D is perfect</a:t>
            </a:r>
            <a:endParaRPr lang="zh-CN" altLang="en-US"/>
          </a:p>
          <a:p>
            <a:r>
              <a:rPr lang="zh-CN" altLang="en-US"/>
              <a:t>Usually D is bigger and deeper than G</a:t>
            </a:r>
            <a:endParaRPr lang="zh-CN" altLang="en-US"/>
          </a:p>
          <a:p>
            <a:r>
              <a:rPr lang="zh-CN" altLang="en-US"/>
              <a:t>Sometimes run D more often than G. Mixed results.</a:t>
            </a:r>
            <a:endParaRPr lang="zh-CN" altLang="en-US"/>
          </a:p>
          <a:p>
            <a:r>
              <a:rPr lang="zh-CN" altLang="en-US"/>
              <a:t>Do not try to limit D to avoid making it “too smart”</a:t>
            </a:r>
            <a:endParaRPr lang="zh-CN" altLang="en-US"/>
          </a:p>
          <a:p>
            <a:pPr lvl="1"/>
            <a:r>
              <a:rPr lang="zh-CN" altLang="en-US"/>
              <a:t>Use non-saturating cost</a:t>
            </a:r>
            <a:endParaRPr lang="zh-CN" altLang="en-US"/>
          </a:p>
          <a:p>
            <a:pPr lvl="1"/>
            <a:r>
              <a:rPr lang="zh-CN" altLang="en-US"/>
              <a:t>Use label smoothing</a:t>
            </a:r>
            <a:endParaRPr lang="zh-CN" altLang="en-US"/>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8" name="标题 19457"/>
          <p:cNvSpPr>
            <a:spLocks noGrp="1"/>
          </p:cNvSpPr>
          <p:nvPr>
            <p:ph type="ctrTitle"/>
          </p:nvPr>
        </p:nvSpPr>
        <p:spPr>
          <a:xfrm>
            <a:off x="914400" y="2130425"/>
            <a:ext cx="10363200" cy="1470025"/>
          </a:xfrm>
        </p:spPr>
        <p:txBody>
          <a:bodyPr vert="horz" wrap="square" lIns="91436" tIns="45718" rIns="91436" bIns="45718" anchor="ctr"/>
          <a:p>
            <a:pPr>
              <a:buSzPct val="1000"/>
            </a:pPr>
            <a:r>
              <a:rPr lang="zh-CN" altLang="en-US" sz="4400">
                <a:sym typeface="+mn-ea"/>
              </a:rPr>
              <a:t>存在的问题</a:t>
            </a:r>
            <a:r>
              <a:rPr lang="zh-CN" altLang="en-US" sz="4400" kern="1200" dirty="0">
                <a:latin typeface="Calibri" panose="020F0502020204030204" pitchFamily="2" charset="0"/>
                <a:ea typeface="宋体" panose="02010600030101010101" pitchFamily="2" charset="-122"/>
                <a:sym typeface="Arial" panose="020B0604020202020204" pitchFamily="34" charset="0"/>
              </a:rPr>
              <a:t>             </a:t>
            </a:r>
            <a:endParaRPr lang="zh-CN" altLang="en-US" sz="3600" kern="1200" dirty="0">
              <a:latin typeface="Calibri" panose="020F0502020204030204" pitchFamily="2" charset="0"/>
              <a:ea typeface="Arial" panose="020B0604020202020204" pitchFamily="34" charset="0"/>
              <a:sym typeface="Arial" panose="020B0604020202020204" pitchFamily="34" charset="0"/>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不收敛</a:t>
            </a:r>
            <a:endParaRPr lang="zh-CN" altLang="en-US"/>
          </a:p>
        </p:txBody>
      </p:sp>
      <p:sp>
        <p:nvSpPr>
          <p:cNvPr id="3" name="内容占位符 2"/>
          <p:cNvSpPr>
            <a:spLocks noGrp="1"/>
          </p:cNvSpPr>
          <p:nvPr>
            <p:ph idx="1"/>
          </p:nvPr>
        </p:nvSpPr>
        <p:spPr/>
        <p:txBody>
          <a:bodyPr/>
          <a:p>
            <a:pPr>
              <a:lnSpc>
                <a:spcPct val="150000"/>
              </a:lnSpc>
            </a:pPr>
            <a:r>
              <a:rPr lang="zh-CN" altLang="en-US"/>
              <a:t>Optimization algorithms often approach a saddle point or local minimum rather than a global minimum</a:t>
            </a:r>
            <a:endParaRPr lang="zh-CN" altLang="en-US"/>
          </a:p>
          <a:p>
            <a:pPr>
              <a:lnSpc>
                <a:spcPct val="150000"/>
              </a:lnSpc>
            </a:pPr>
            <a:endParaRPr lang="zh-CN" altLang="en-US"/>
          </a:p>
          <a:p>
            <a:pPr>
              <a:lnSpc>
                <a:spcPct val="150000"/>
              </a:lnSpc>
            </a:pPr>
            <a:r>
              <a:rPr lang="zh-CN" altLang="en-US"/>
              <a:t>Game solving algorithms may not approach an equilibrium at all</a:t>
            </a:r>
            <a:endParaRPr lang="zh-CN" altLang="en-US"/>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Mode Collapse</a:t>
            </a:r>
            <a:endParaRPr lang="zh-CN" altLang="en-US"/>
          </a:p>
        </p:txBody>
      </p:sp>
      <p:sp>
        <p:nvSpPr>
          <p:cNvPr id="3" name="内容占位符 2"/>
          <p:cNvSpPr>
            <a:spLocks noGrp="1"/>
          </p:cNvSpPr>
          <p:nvPr>
            <p:ph idx="1"/>
          </p:nvPr>
        </p:nvSpPr>
        <p:spPr/>
        <p:txBody>
          <a:bodyPr/>
          <a:p>
            <a:pPr lvl="1"/>
            <a:endParaRPr lang="zh-CN" altLang="en-US"/>
          </a:p>
          <a:p>
            <a:pPr lvl="2"/>
            <a:endParaRPr lang="zh-CN" altLang="en-US"/>
          </a:p>
          <a:p>
            <a:pPr lvl="2"/>
            <a:endParaRPr lang="zh-CN" altLang="en-US"/>
          </a:p>
          <a:p>
            <a:r>
              <a:rPr lang="zh-CN" altLang="en-US"/>
              <a:t>D in inner loop: convergence to correct distribution</a:t>
            </a:r>
            <a:endParaRPr lang="zh-CN" altLang="en-US"/>
          </a:p>
          <a:p>
            <a:r>
              <a:rPr lang="zh-CN" altLang="en-US"/>
              <a:t>G in inner loop: place all mass on most likely point</a:t>
            </a:r>
            <a:endParaRPr lang="zh-CN" altLang="en-US"/>
          </a:p>
        </p:txBody>
      </p:sp>
      <p:pic>
        <p:nvPicPr>
          <p:cNvPr id="4" name="图片 3"/>
          <p:cNvPicPr>
            <a:picLocks noChangeAspect="1"/>
          </p:cNvPicPr>
          <p:nvPr/>
        </p:nvPicPr>
        <p:blipFill>
          <a:blip r:embed="rId1"/>
          <a:stretch>
            <a:fillRect/>
          </a:stretch>
        </p:blipFill>
        <p:spPr>
          <a:xfrm>
            <a:off x="1663065" y="1684655"/>
            <a:ext cx="8139430" cy="917575"/>
          </a:xfrm>
          <a:prstGeom prst="rect">
            <a:avLst/>
          </a:prstGeom>
        </p:spPr>
      </p:pic>
      <p:pic>
        <p:nvPicPr>
          <p:cNvPr id="5" name="图片 4"/>
          <p:cNvPicPr>
            <a:picLocks noChangeAspect="1"/>
          </p:cNvPicPr>
          <p:nvPr/>
        </p:nvPicPr>
        <p:blipFill>
          <a:blip r:embed="rId2"/>
          <a:stretch>
            <a:fillRect/>
          </a:stretch>
        </p:blipFill>
        <p:spPr>
          <a:xfrm>
            <a:off x="1554480" y="4166870"/>
            <a:ext cx="7950835" cy="2279650"/>
          </a:xfrm>
          <a:prstGeom prst="rect">
            <a:avLst/>
          </a:prstGeom>
        </p:spPr>
      </p:pic>
      <p:sp>
        <p:nvSpPr>
          <p:cNvPr id="6" name="文本框 5"/>
          <p:cNvSpPr txBox="1"/>
          <p:nvPr/>
        </p:nvSpPr>
        <p:spPr>
          <a:xfrm>
            <a:off x="9802495" y="6126480"/>
            <a:ext cx="1744980" cy="368300"/>
          </a:xfrm>
          <a:prstGeom prst="rect">
            <a:avLst/>
          </a:prstGeom>
          <a:noFill/>
        </p:spPr>
        <p:txBody>
          <a:bodyPr wrap="none" rtlCol="0">
            <a:spAutoFit/>
          </a:bodyPr>
          <a:p>
            <a:pPr algn="l"/>
            <a:r>
              <a:rPr lang="zh-CN" altLang="en-US"/>
              <a:t>Metz et al 2016</a:t>
            </a:r>
            <a:endParaRPr lang="zh-CN" altLang="en-US"/>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Mode collapse causes low output diversity</a:t>
            </a:r>
            <a:endParaRPr lang="zh-CN" altLang="en-US"/>
          </a:p>
        </p:txBody>
      </p:sp>
      <p:pic>
        <p:nvPicPr>
          <p:cNvPr id="4" name="内容占位符 3"/>
          <p:cNvPicPr>
            <a:picLocks noChangeAspect="1"/>
          </p:cNvPicPr>
          <p:nvPr>
            <p:ph idx="1"/>
          </p:nvPr>
        </p:nvPicPr>
        <p:blipFill>
          <a:blip r:embed="rId1"/>
          <a:stretch>
            <a:fillRect/>
          </a:stretch>
        </p:blipFill>
        <p:spPr>
          <a:xfrm>
            <a:off x="796925" y="1381760"/>
            <a:ext cx="10861040" cy="4976495"/>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Minibatch Features</a:t>
            </a:r>
            <a:endParaRPr lang="zh-CN" altLang="en-US"/>
          </a:p>
        </p:txBody>
      </p:sp>
      <p:sp>
        <p:nvSpPr>
          <p:cNvPr id="3" name="内容占位符 2"/>
          <p:cNvSpPr>
            <a:spLocks noGrp="1"/>
          </p:cNvSpPr>
          <p:nvPr>
            <p:ph idx="1"/>
          </p:nvPr>
        </p:nvSpPr>
        <p:spPr/>
        <p:txBody>
          <a:bodyPr/>
          <a:p>
            <a:pPr>
              <a:lnSpc>
                <a:spcPct val="130000"/>
              </a:lnSpc>
            </a:pPr>
            <a:r>
              <a:rPr lang="zh-CN" altLang="en-US"/>
              <a:t>Add minibatch features that classify each example by comparing it to other members of the minibatch (Salimans et al 2016)</a:t>
            </a:r>
            <a:endParaRPr lang="zh-CN" altLang="en-US"/>
          </a:p>
          <a:p>
            <a:pPr>
              <a:lnSpc>
                <a:spcPct val="130000"/>
              </a:lnSpc>
            </a:pPr>
            <a:endParaRPr lang="zh-CN" altLang="en-US"/>
          </a:p>
          <a:p>
            <a:pPr>
              <a:lnSpc>
                <a:spcPct val="130000"/>
              </a:lnSpc>
            </a:pPr>
            <a:r>
              <a:rPr lang="zh-CN" altLang="en-US"/>
              <a:t>Nearest-neighbor style features detect if a minibatch contains samples that are too similar to each other</a:t>
            </a:r>
            <a:endParaRPr lang="zh-CN" altLang="en-US"/>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Minibatch GAN on CIFAR</a:t>
            </a:r>
            <a:endParaRPr lang="zh-CN" altLang="en-US"/>
          </a:p>
        </p:txBody>
      </p:sp>
      <p:pic>
        <p:nvPicPr>
          <p:cNvPr id="4" name="内容占位符 3"/>
          <p:cNvPicPr>
            <a:picLocks noChangeAspect="1"/>
          </p:cNvPicPr>
          <p:nvPr>
            <p:ph idx="1"/>
          </p:nvPr>
        </p:nvPicPr>
        <p:blipFill>
          <a:blip r:embed="rId1"/>
          <a:stretch>
            <a:fillRect/>
          </a:stretch>
        </p:blipFill>
        <p:spPr>
          <a:xfrm>
            <a:off x="1024255" y="1252220"/>
            <a:ext cx="4686935" cy="4686935"/>
          </a:xfrm>
          <a:prstGeom prst="rect">
            <a:avLst/>
          </a:prstGeom>
        </p:spPr>
      </p:pic>
      <p:pic>
        <p:nvPicPr>
          <p:cNvPr id="5" name="图片 4"/>
          <p:cNvPicPr>
            <a:picLocks noChangeAspect="1"/>
          </p:cNvPicPr>
          <p:nvPr/>
        </p:nvPicPr>
        <p:blipFill>
          <a:blip r:embed="rId2"/>
          <a:stretch>
            <a:fillRect/>
          </a:stretch>
        </p:blipFill>
        <p:spPr>
          <a:xfrm>
            <a:off x="5969000" y="1252220"/>
            <a:ext cx="4681855" cy="4687570"/>
          </a:xfrm>
          <a:prstGeom prst="rect">
            <a:avLst/>
          </a:prstGeom>
        </p:spPr>
      </p:pic>
      <p:sp>
        <p:nvSpPr>
          <p:cNvPr id="6" name="文本框 5"/>
          <p:cNvSpPr txBox="1"/>
          <p:nvPr/>
        </p:nvSpPr>
        <p:spPr>
          <a:xfrm>
            <a:off x="2220595" y="5939790"/>
            <a:ext cx="2540000" cy="460375"/>
          </a:xfrm>
          <a:prstGeom prst="rect">
            <a:avLst/>
          </a:prstGeom>
          <a:noFill/>
        </p:spPr>
        <p:txBody>
          <a:bodyPr wrap="square" rtlCol="0" anchor="t">
            <a:spAutoFit/>
          </a:bodyPr>
          <a:p>
            <a:r>
              <a:rPr lang="zh-CN" altLang="en-US" sz="2400"/>
              <a:t>Training Data</a:t>
            </a:r>
            <a:endParaRPr lang="zh-CN" altLang="en-US" sz="2400"/>
          </a:p>
        </p:txBody>
      </p:sp>
      <p:sp>
        <p:nvSpPr>
          <p:cNvPr id="7" name="文本框 6"/>
          <p:cNvSpPr txBox="1"/>
          <p:nvPr/>
        </p:nvSpPr>
        <p:spPr>
          <a:xfrm>
            <a:off x="7632065" y="5939790"/>
            <a:ext cx="2540000" cy="460375"/>
          </a:xfrm>
          <a:prstGeom prst="rect">
            <a:avLst/>
          </a:prstGeom>
          <a:noFill/>
        </p:spPr>
        <p:txBody>
          <a:bodyPr wrap="square" rtlCol="0" anchor="t">
            <a:spAutoFit/>
          </a:bodyPr>
          <a:p>
            <a:r>
              <a:rPr lang="zh-CN" altLang="en-US" sz="2400"/>
              <a:t>Samples</a:t>
            </a:r>
            <a:endParaRPr lang="zh-CN" altLang="en-US" sz="2400"/>
          </a:p>
        </p:txBody>
      </p:sp>
      <p:sp>
        <p:nvSpPr>
          <p:cNvPr id="8" name="文本框 7"/>
          <p:cNvSpPr txBox="1"/>
          <p:nvPr/>
        </p:nvSpPr>
        <p:spPr>
          <a:xfrm>
            <a:off x="9349105" y="6400165"/>
            <a:ext cx="2540000" cy="368300"/>
          </a:xfrm>
          <a:prstGeom prst="rect">
            <a:avLst/>
          </a:prstGeom>
          <a:noFill/>
        </p:spPr>
        <p:txBody>
          <a:bodyPr wrap="square" rtlCol="0" anchor="t">
            <a:spAutoFit/>
          </a:bodyPr>
          <a:p>
            <a:r>
              <a:rPr lang="zh-CN" altLang="en-US"/>
              <a:t>Salimans et al 2016</a:t>
            </a:r>
            <a:endParaRPr lang="zh-CN" altLang="en-US"/>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Minibatch GAN on ImageNet</a:t>
            </a:r>
            <a:endParaRPr lang="zh-CN" altLang="en-US"/>
          </a:p>
        </p:txBody>
      </p:sp>
      <p:pic>
        <p:nvPicPr>
          <p:cNvPr id="4" name="内容占位符 3"/>
          <p:cNvPicPr>
            <a:picLocks noChangeAspect="1"/>
          </p:cNvPicPr>
          <p:nvPr>
            <p:ph idx="1"/>
          </p:nvPr>
        </p:nvPicPr>
        <p:blipFill>
          <a:blip r:embed="rId1"/>
          <a:stretch>
            <a:fillRect/>
          </a:stretch>
        </p:blipFill>
        <p:spPr>
          <a:xfrm>
            <a:off x="1234440" y="1193165"/>
            <a:ext cx="4668520" cy="4658995"/>
          </a:xfrm>
          <a:prstGeom prst="rect">
            <a:avLst/>
          </a:prstGeom>
        </p:spPr>
      </p:pic>
      <p:pic>
        <p:nvPicPr>
          <p:cNvPr id="5" name="图片 4"/>
          <p:cNvPicPr>
            <a:picLocks noChangeAspect="1"/>
          </p:cNvPicPr>
          <p:nvPr/>
        </p:nvPicPr>
        <p:blipFill>
          <a:blip r:embed="rId2"/>
          <a:stretch>
            <a:fillRect/>
          </a:stretch>
        </p:blipFill>
        <p:spPr>
          <a:xfrm>
            <a:off x="6194425" y="1193165"/>
            <a:ext cx="4664075" cy="4658995"/>
          </a:xfrm>
          <a:prstGeom prst="rect">
            <a:avLst/>
          </a:prstGeom>
        </p:spPr>
      </p:pic>
      <p:sp>
        <p:nvSpPr>
          <p:cNvPr id="6" name="文本框 5"/>
          <p:cNvSpPr txBox="1"/>
          <p:nvPr/>
        </p:nvSpPr>
        <p:spPr>
          <a:xfrm>
            <a:off x="9235440" y="6329680"/>
            <a:ext cx="2540000" cy="368300"/>
          </a:xfrm>
          <a:prstGeom prst="rect">
            <a:avLst/>
          </a:prstGeom>
          <a:noFill/>
        </p:spPr>
        <p:txBody>
          <a:bodyPr wrap="square" rtlCol="0" anchor="t">
            <a:spAutoFit/>
          </a:bodyPr>
          <a:p>
            <a:r>
              <a:rPr lang="zh-CN" altLang="en-US"/>
              <a:t>Salimans et al 2016</a:t>
            </a:r>
            <a:endParaRPr lang="zh-CN" alt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GAN</a:t>
            </a:r>
            <a:r>
              <a:rPr lang="zh-CN" altLang="en-US"/>
              <a:t>背景</a:t>
            </a:r>
            <a:endParaRPr lang="zh-CN" altLang="en-US"/>
          </a:p>
        </p:txBody>
      </p:sp>
      <p:sp>
        <p:nvSpPr>
          <p:cNvPr id="3" name="内容占位符 2"/>
          <p:cNvSpPr>
            <a:spLocks noGrp="1"/>
          </p:cNvSpPr>
          <p:nvPr>
            <p:ph idx="1"/>
          </p:nvPr>
        </p:nvSpPr>
        <p:spPr/>
        <p:txBody>
          <a:bodyPr/>
          <a:p>
            <a:r>
              <a:rPr lang="zh-CN" altLang="en-US"/>
              <a:t>人工智能的热潮</a:t>
            </a:r>
            <a:endParaRPr lang="zh-CN" altLang="en-US"/>
          </a:p>
          <a:p>
            <a:pPr lvl="1"/>
            <a:r>
              <a:rPr lang="zh-CN" altLang="en-US"/>
              <a:t>人工智能分为两个阶段：感知阶段和认知阶段</a:t>
            </a:r>
            <a:endParaRPr lang="zh-CN" altLang="en-US"/>
          </a:p>
          <a:p>
            <a:pPr lvl="1"/>
            <a:r>
              <a:rPr lang="zh-CN" altLang="en-US"/>
              <a:t>都涉及</a:t>
            </a:r>
            <a:r>
              <a:rPr lang="zh-CN" altLang="en-US" b="1">
                <a:solidFill>
                  <a:srgbClr val="FF0000"/>
                </a:solidFill>
              </a:rPr>
              <a:t>理解</a:t>
            </a:r>
            <a:r>
              <a:rPr lang="zh-CN" altLang="en-US"/>
              <a:t>这个环节</a:t>
            </a:r>
            <a:endParaRPr lang="zh-CN" altLang="en-US"/>
          </a:p>
          <a:p>
            <a:pPr lvl="1"/>
            <a:endParaRPr lang="zh-CN" altLang="en-US"/>
          </a:p>
          <a:p>
            <a:pPr lvl="1"/>
            <a:endParaRPr lang="en-US" altLang="zh-CN">
              <a:sym typeface="+mn-ea"/>
            </a:endParaRPr>
          </a:p>
          <a:p>
            <a:pPr lvl="1"/>
            <a:endParaRPr lang="en-US" altLang="zh-CN">
              <a:sym typeface="+mn-ea"/>
            </a:endParaRPr>
          </a:p>
          <a:p>
            <a:pPr lvl="1"/>
            <a:r>
              <a:rPr lang="en-US" altLang="zh-CN">
                <a:sym typeface="+mn-ea"/>
              </a:rPr>
              <a:t>GAN具有生成数据样本的能力</a:t>
            </a:r>
            <a:r>
              <a:rPr lang="zh-CN" altLang="en-US">
                <a:sym typeface="+mn-ea"/>
              </a:rPr>
              <a:t>。</a:t>
            </a:r>
            <a:endParaRPr lang="zh-CN" altLang="en-US">
              <a:sym typeface="+mn-ea"/>
            </a:endParaRPr>
          </a:p>
          <a:p>
            <a:pPr lvl="2"/>
            <a:r>
              <a:rPr lang="en-US" altLang="zh-CN">
                <a:sym typeface="+mn-ea"/>
              </a:rPr>
              <a:t>这种能力在一定程度上反映了它对事物的理解</a:t>
            </a:r>
            <a:r>
              <a:rPr lang="zh-CN" altLang="en-US">
                <a:sym typeface="+mn-ea"/>
              </a:rPr>
              <a:t>。</a:t>
            </a:r>
            <a:endParaRPr lang="zh-CN" altLang="en-US">
              <a:sym typeface="+mn-ea"/>
            </a:endParaRPr>
          </a:p>
          <a:p>
            <a:pPr lvl="2"/>
            <a:r>
              <a:rPr lang="en-US" altLang="zh-CN">
                <a:sym typeface="+mn-ea"/>
              </a:rPr>
              <a:t>GAN 有望加深人工智能的理解层面的研究</a:t>
            </a:r>
            <a:r>
              <a:rPr lang="zh-CN" altLang="en-US">
                <a:sym typeface="+mn-ea"/>
              </a:rPr>
              <a:t>。</a:t>
            </a:r>
            <a:endParaRPr lang="zh-CN" altLang="en-US">
              <a:sym typeface="+mn-ea"/>
            </a:endParaRPr>
          </a:p>
        </p:txBody>
      </p:sp>
      <p:sp>
        <p:nvSpPr>
          <p:cNvPr id="5" name="文本框 4"/>
          <p:cNvSpPr txBox="1"/>
          <p:nvPr/>
        </p:nvSpPr>
        <p:spPr>
          <a:xfrm>
            <a:off x="1077595" y="3021965"/>
            <a:ext cx="10833735" cy="953135"/>
          </a:xfrm>
          <a:prstGeom prst="rect">
            <a:avLst/>
          </a:prstGeom>
          <a:noFill/>
        </p:spPr>
        <p:txBody>
          <a:bodyPr wrap="none" rtlCol="0">
            <a:spAutoFit/>
          </a:bodyPr>
          <a:p>
            <a:pPr algn="l"/>
            <a:r>
              <a:rPr lang="zh-CN" altLang="en-US" sz="2800">
                <a:sym typeface="+mn-ea"/>
              </a:rPr>
              <a:t>“What I cannot create, I do not understand. (不可造者, 未能知也.)”   </a:t>
            </a:r>
            <a:endParaRPr lang="zh-CN" altLang="en-US" sz="2800">
              <a:sym typeface="+mn-ea"/>
            </a:endParaRPr>
          </a:p>
          <a:p>
            <a:pPr algn="l"/>
            <a:r>
              <a:rPr lang="zh-CN" altLang="en-US" sz="2800">
                <a:sym typeface="+mn-ea"/>
              </a:rPr>
              <a:t>                                                                          </a:t>
            </a:r>
            <a:r>
              <a:rPr lang="en-US" altLang="zh-CN" sz="2800">
                <a:sym typeface="+mn-ea"/>
              </a:rPr>
              <a:t>—— </a:t>
            </a:r>
            <a:r>
              <a:rPr lang="zh-CN" altLang="en-US" sz="2800">
                <a:sym typeface="+mn-ea"/>
              </a:rPr>
              <a:t>Feynman</a:t>
            </a:r>
            <a:endParaRPr lang="zh-CN" altLang="en-US" sz="280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Cherry-Picked Results</a:t>
            </a:r>
            <a:endParaRPr lang="zh-CN" altLang="en-US"/>
          </a:p>
        </p:txBody>
      </p:sp>
      <p:pic>
        <p:nvPicPr>
          <p:cNvPr id="4" name="内容占位符 3"/>
          <p:cNvPicPr>
            <a:picLocks noChangeAspect="1"/>
          </p:cNvPicPr>
          <p:nvPr>
            <p:ph idx="1"/>
          </p:nvPr>
        </p:nvPicPr>
        <p:blipFill>
          <a:blip r:embed="rId1"/>
          <a:stretch>
            <a:fillRect/>
          </a:stretch>
        </p:blipFill>
        <p:spPr>
          <a:xfrm>
            <a:off x="2228215" y="1257300"/>
            <a:ext cx="8936990" cy="5394960"/>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Problems with Counting</a:t>
            </a:r>
            <a:endParaRPr lang="zh-CN" altLang="en-US"/>
          </a:p>
        </p:txBody>
      </p:sp>
      <p:pic>
        <p:nvPicPr>
          <p:cNvPr id="4" name="内容占位符 3"/>
          <p:cNvPicPr>
            <a:picLocks noChangeAspect="1"/>
          </p:cNvPicPr>
          <p:nvPr>
            <p:ph idx="1"/>
          </p:nvPr>
        </p:nvPicPr>
        <p:blipFill>
          <a:blip r:embed="rId1"/>
          <a:stretch>
            <a:fillRect/>
          </a:stretch>
        </p:blipFill>
        <p:spPr>
          <a:xfrm>
            <a:off x="2036445" y="1296035"/>
            <a:ext cx="8891905" cy="5129530"/>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Problems with Global Structure</a:t>
            </a:r>
            <a:endParaRPr lang="zh-CN" altLang="en-US"/>
          </a:p>
        </p:txBody>
      </p:sp>
      <p:pic>
        <p:nvPicPr>
          <p:cNvPr id="4" name="内容占位符 3"/>
          <p:cNvPicPr>
            <a:picLocks noChangeAspect="1"/>
          </p:cNvPicPr>
          <p:nvPr>
            <p:ph idx="1"/>
          </p:nvPr>
        </p:nvPicPr>
        <p:blipFill>
          <a:blip r:embed="rId1"/>
          <a:stretch>
            <a:fillRect/>
          </a:stretch>
        </p:blipFill>
        <p:spPr>
          <a:xfrm>
            <a:off x="1777365" y="1247140"/>
            <a:ext cx="9311640" cy="5421630"/>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Unrolled GANs</a:t>
            </a:r>
            <a:endParaRPr lang="zh-CN" altLang="en-US"/>
          </a:p>
        </p:txBody>
      </p:sp>
      <p:sp>
        <p:nvSpPr>
          <p:cNvPr id="3" name="内容占位符 2"/>
          <p:cNvSpPr>
            <a:spLocks noGrp="1"/>
          </p:cNvSpPr>
          <p:nvPr>
            <p:ph idx="1"/>
          </p:nvPr>
        </p:nvSpPr>
        <p:spPr/>
        <p:txBody>
          <a:bodyPr/>
          <a:p>
            <a:r>
              <a:rPr lang="zh-CN" altLang="en-US"/>
              <a:t>Backprop through k updates of the discriminator to prevent mode collapse:</a:t>
            </a:r>
            <a:endParaRPr lang="zh-CN" altLang="en-US"/>
          </a:p>
        </p:txBody>
      </p:sp>
      <p:pic>
        <p:nvPicPr>
          <p:cNvPr id="5" name="图片 4"/>
          <p:cNvPicPr>
            <a:picLocks noChangeAspect="1"/>
          </p:cNvPicPr>
          <p:nvPr/>
        </p:nvPicPr>
        <p:blipFill>
          <a:blip r:embed="rId1"/>
          <a:stretch>
            <a:fillRect/>
          </a:stretch>
        </p:blipFill>
        <p:spPr>
          <a:xfrm>
            <a:off x="406400" y="3117215"/>
            <a:ext cx="11637645" cy="1845945"/>
          </a:xfrm>
          <a:prstGeom prst="rect">
            <a:avLst/>
          </a:prstGeom>
        </p:spPr>
      </p:pic>
      <p:sp>
        <p:nvSpPr>
          <p:cNvPr id="6" name="文本框 5"/>
          <p:cNvSpPr txBox="1"/>
          <p:nvPr/>
        </p:nvSpPr>
        <p:spPr>
          <a:xfrm>
            <a:off x="8990965" y="5824220"/>
            <a:ext cx="2540000" cy="368300"/>
          </a:xfrm>
          <a:prstGeom prst="rect">
            <a:avLst/>
          </a:prstGeom>
          <a:noFill/>
        </p:spPr>
        <p:txBody>
          <a:bodyPr wrap="square" rtlCol="0" anchor="t">
            <a:spAutoFit/>
          </a:bodyPr>
          <a:p>
            <a:r>
              <a:rPr lang="zh-CN" altLang="en-US"/>
              <a:t>Metz et al 2016</a:t>
            </a:r>
            <a:endParaRPr lang="zh-CN" altLang="en-US"/>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评估</a:t>
            </a:r>
            <a:endParaRPr lang="zh-CN" altLang="en-US"/>
          </a:p>
        </p:txBody>
      </p:sp>
      <p:sp>
        <p:nvSpPr>
          <p:cNvPr id="3" name="内容占位符 2"/>
          <p:cNvSpPr>
            <a:spLocks noGrp="1"/>
          </p:cNvSpPr>
          <p:nvPr>
            <p:ph idx="1"/>
          </p:nvPr>
        </p:nvSpPr>
        <p:spPr/>
        <p:txBody>
          <a:bodyPr/>
          <a:p>
            <a:pPr>
              <a:lnSpc>
                <a:spcPct val="110000"/>
              </a:lnSpc>
            </a:pPr>
            <a:r>
              <a:rPr lang="zh-CN" altLang="en-US"/>
              <a:t>There is not any single compelling way to evaluate a generative model</a:t>
            </a:r>
            <a:endParaRPr lang="zh-CN" altLang="en-US"/>
          </a:p>
          <a:p>
            <a:pPr lvl="1">
              <a:lnSpc>
                <a:spcPct val="110000"/>
              </a:lnSpc>
            </a:pPr>
            <a:r>
              <a:rPr lang="zh-CN" altLang="en-US"/>
              <a:t>Models with good likelihood can produce bad samples</a:t>
            </a:r>
            <a:endParaRPr lang="zh-CN" altLang="en-US"/>
          </a:p>
          <a:p>
            <a:pPr lvl="1">
              <a:lnSpc>
                <a:spcPct val="110000"/>
              </a:lnSpc>
            </a:pPr>
            <a:r>
              <a:rPr lang="zh-CN" altLang="en-US"/>
              <a:t>Models with good samples can have bad likelihood</a:t>
            </a:r>
            <a:endParaRPr lang="zh-CN" altLang="en-US"/>
          </a:p>
          <a:p>
            <a:pPr lvl="1">
              <a:lnSpc>
                <a:spcPct val="110000"/>
              </a:lnSpc>
            </a:pPr>
            <a:r>
              <a:rPr lang="zh-CN" altLang="en-US"/>
              <a:t>There is not a good way to quantify how good samples are</a:t>
            </a:r>
            <a:endParaRPr lang="zh-CN" altLang="en-US"/>
          </a:p>
          <a:p>
            <a:pPr>
              <a:lnSpc>
                <a:spcPct val="110000"/>
              </a:lnSpc>
            </a:pPr>
            <a:r>
              <a:rPr lang="zh-CN" altLang="en-US"/>
              <a:t>For GANs, it is also hard to even estimate the likelihood</a:t>
            </a:r>
            <a:endParaRPr lang="zh-CN" altLang="en-US"/>
          </a:p>
          <a:p>
            <a:pPr>
              <a:lnSpc>
                <a:spcPct val="110000"/>
              </a:lnSpc>
            </a:pPr>
            <a:endParaRPr lang="zh-CN" altLang="en-US"/>
          </a:p>
        </p:txBody>
      </p:sp>
      <p:sp>
        <p:nvSpPr>
          <p:cNvPr id="4" name="文本框 3"/>
          <p:cNvSpPr txBox="1"/>
          <p:nvPr/>
        </p:nvSpPr>
        <p:spPr>
          <a:xfrm>
            <a:off x="4713605" y="5459095"/>
            <a:ext cx="6903085" cy="829945"/>
          </a:xfrm>
          <a:prstGeom prst="rect">
            <a:avLst/>
          </a:prstGeom>
          <a:noFill/>
        </p:spPr>
        <p:txBody>
          <a:bodyPr wrap="square" rtlCol="0" anchor="t">
            <a:spAutoFit/>
          </a:bodyPr>
          <a:p>
            <a:r>
              <a:rPr lang="zh-CN" altLang="en-US" sz="2400">
                <a:sym typeface="+mn-ea"/>
              </a:rPr>
              <a:t>“A note on the evaluation of generative models,” Theis et al 2015, for a good overview</a:t>
            </a:r>
            <a:endParaRPr lang="zh-CN" altLang="en-US" sz="2400">
              <a:sym typeface="+mn-ea"/>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离散输出</a:t>
            </a:r>
            <a:endParaRPr lang="zh-CN" altLang="en-US"/>
          </a:p>
        </p:txBody>
      </p:sp>
      <p:sp>
        <p:nvSpPr>
          <p:cNvPr id="3" name="内容占位符 2"/>
          <p:cNvSpPr>
            <a:spLocks noGrp="1"/>
          </p:cNvSpPr>
          <p:nvPr>
            <p:ph idx="1"/>
          </p:nvPr>
        </p:nvSpPr>
        <p:spPr/>
        <p:txBody>
          <a:bodyPr/>
          <a:p>
            <a:pPr>
              <a:lnSpc>
                <a:spcPct val="110000"/>
              </a:lnSpc>
            </a:pPr>
            <a:r>
              <a:rPr lang="zh-CN" altLang="en-US" b="1" i="1"/>
              <a:t>G</a:t>
            </a:r>
            <a:r>
              <a:rPr lang="zh-CN" altLang="en-US"/>
              <a:t> must be differentiable</a:t>
            </a:r>
            <a:endParaRPr lang="zh-CN" altLang="en-US"/>
          </a:p>
          <a:p>
            <a:pPr>
              <a:lnSpc>
                <a:spcPct val="110000"/>
              </a:lnSpc>
            </a:pPr>
            <a:r>
              <a:rPr lang="zh-CN" altLang="en-US"/>
              <a:t>Cannot be differentiable if output is discrete</a:t>
            </a:r>
            <a:endParaRPr lang="zh-CN" altLang="en-US"/>
          </a:p>
          <a:p>
            <a:pPr>
              <a:lnSpc>
                <a:spcPct val="110000"/>
              </a:lnSpc>
            </a:pPr>
            <a:r>
              <a:rPr lang="zh-CN" altLang="en-US"/>
              <a:t>Possible workarounds:</a:t>
            </a:r>
            <a:endParaRPr lang="zh-CN" altLang="en-US"/>
          </a:p>
          <a:p>
            <a:pPr lvl="1">
              <a:lnSpc>
                <a:spcPct val="110000"/>
              </a:lnSpc>
            </a:pPr>
            <a:r>
              <a:rPr lang="zh-CN" altLang="en-US"/>
              <a:t>REINFORCE (Williams 1992)</a:t>
            </a:r>
            <a:endParaRPr lang="zh-CN" altLang="en-US"/>
          </a:p>
          <a:p>
            <a:pPr lvl="1">
              <a:lnSpc>
                <a:spcPct val="110000"/>
              </a:lnSpc>
            </a:pPr>
            <a:r>
              <a:rPr lang="zh-CN" altLang="en-US"/>
              <a:t>Concrete distribution (Maddison et al 2016) or Gumbelsoftmax (Jang et al 2016)</a:t>
            </a:r>
            <a:endParaRPr lang="zh-CN" altLang="en-US"/>
          </a:p>
          <a:p>
            <a:pPr lvl="1">
              <a:lnSpc>
                <a:spcPct val="110000"/>
              </a:lnSpc>
            </a:pPr>
            <a:r>
              <a:rPr lang="zh-CN" altLang="en-US"/>
              <a:t>Learn distribution over continuous embeddings, decode to discrete</a:t>
            </a:r>
            <a:endParaRPr lang="zh-CN" altLang="en-US"/>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GAN 的衍生模型</a:t>
            </a:r>
            <a:endParaRPr lang="zh-CN" altLang="en-US"/>
          </a:p>
        </p:txBody>
      </p:sp>
      <p:pic>
        <p:nvPicPr>
          <p:cNvPr id="5" name="图片 4"/>
          <p:cNvPicPr>
            <a:picLocks noChangeAspect="1"/>
          </p:cNvPicPr>
          <p:nvPr/>
        </p:nvPicPr>
        <p:blipFill>
          <a:blip r:embed="rId1"/>
          <a:stretch>
            <a:fillRect/>
          </a:stretch>
        </p:blipFill>
        <p:spPr>
          <a:xfrm>
            <a:off x="2390775" y="1116965"/>
            <a:ext cx="8253730" cy="5598160"/>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GAN 的衍生模型</a:t>
            </a:r>
            <a:endParaRPr lang="zh-CN" altLang="en-US"/>
          </a:p>
        </p:txBody>
      </p:sp>
      <p:pic>
        <p:nvPicPr>
          <p:cNvPr id="4" name="内容占位符 3"/>
          <p:cNvPicPr>
            <a:picLocks noChangeAspect="1"/>
          </p:cNvPicPr>
          <p:nvPr>
            <p:ph idx="1"/>
          </p:nvPr>
        </p:nvPicPr>
        <p:blipFill>
          <a:blip r:embed="rId1"/>
          <a:stretch>
            <a:fillRect/>
          </a:stretch>
        </p:blipFill>
        <p:spPr>
          <a:xfrm>
            <a:off x="2313940" y="1358900"/>
            <a:ext cx="8778240" cy="5309870"/>
          </a:xfrm>
          <a:prstGeom prst="rect">
            <a:avLst/>
          </a:prstGeom>
          <a:noFill/>
          <a:ln w="9525">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GAN 的优点</a:t>
            </a:r>
            <a:endParaRPr lang="zh-CN" altLang="en-US"/>
          </a:p>
        </p:txBody>
      </p:sp>
      <p:sp>
        <p:nvSpPr>
          <p:cNvPr id="3" name="内容占位符 2"/>
          <p:cNvSpPr>
            <a:spLocks noGrp="1"/>
          </p:cNvSpPr>
          <p:nvPr>
            <p:ph idx="1"/>
          </p:nvPr>
        </p:nvSpPr>
        <p:spPr>
          <a:xfrm>
            <a:off x="406400" y="1353185"/>
            <a:ext cx="11379200" cy="4729163"/>
          </a:xfrm>
        </p:spPr>
        <p:txBody>
          <a:bodyPr/>
          <a:p>
            <a:pPr>
              <a:lnSpc>
                <a:spcPct val="120000"/>
              </a:lnSpc>
            </a:pPr>
            <a:r>
              <a:rPr lang="zh-CN" altLang="en-US" sz="2400"/>
              <a:t>GAN 作为一种生成式方法, 有效解决了可建立自然性解释的数据的生成难题. </a:t>
            </a:r>
            <a:endParaRPr lang="zh-CN" altLang="en-US" sz="2400"/>
          </a:p>
          <a:p>
            <a:pPr lvl="1">
              <a:lnSpc>
                <a:spcPct val="120000"/>
              </a:lnSpc>
            </a:pPr>
            <a:r>
              <a:rPr lang="zh-CN" altLang="en-US" sz="2000"/>
              <a:t>尤其对于生成高维数据,采用的神经网络结构不限制生成维度, 大大拓宽了生成数据样本的范围. </a:t>
            </a:r>
            <a:endParaRPr lang="zh-CN" altLang="en-US" sz="2000"/>
          </a:p>
          <a:p>
            <a:pPr lvl="1">
              <a:lnSpc>
                <a:spcPct val="120000"/>
              </a:lnSpc>
            </a:pPr>
            <a:r>
              <a:rPr lang="zh-CN" altLang="en-US" sz="1800"/>
              <a:t>采用的神经网络结构能够整合各类损失函数, 增加了设计的自由度. </a:t>
            </a:r>
            <a:endParaRPr lang="zh-CN" altLang="en-US" sz="1800"/>
          </a:p>
          <a:p>
            <a:pPr lvl="0">
              <a:lnSpc>
                <a:spcPct val="120000"/>
              </a:lnSpc>
            </a:pPr>
            <a:r>
              <a:rPr lang="zh-CN" altLang="en-US" sz="2400"/>
              <a:t>GAN的训练过程创新性地将两个神经网络的对抗作为训练准则并且可以使用反向传播进行训练</a:t>
            </a:r>
            <a:endParaRPr lang="zh-CN" altLang="en-US" sz="2400"/>
          </a:p>
          <a:p>
            <a:pPr lvl="1">
              <a:lnSpc>
                <a:spcPct val="120000"/>
              </a:lnSpc>
            </a:pPr>
            <a:r>
              <a:rPr lang="zh-CN" altLang="en-US" sz="2000"/>
              <a:t>训练过程不需要效率较低的马尔科夫链方法, 也不需要做各 种近似推理, 没有复杂的变分下界, 大大改善了生成式模型的训练难度和训练效率. </a:t>
            </a:r>
            <a:endParaRPr lang="zh-CN" altLang="en-US" sz="2000"/>
          </a:p>
          <a:p>
            <a:pPr lvl="1">
              <a:lnSpc>
                <a:spcPct val="120000"/>
              </a:lnSpc>
            </a:pPr>
            <a:r>
              <a:rPr lang="zh-CN" altLang="en-US" sz="2000"/>
              <a:t>GAN 的生成过程不需要繁琐的采样序列, 可以直接进行新样本的采样和推断, 提高了新样本的生成效率. </a:t>
            </a:r>
            <a:endParaRPr lang="zh-CN" altLang="en-US" sz="2000"/>
          </a:p>
          <a:p>
            <a:pPr lvl="1">
              <a:lnSpc>
                <a:spcPct val="120000"/>
              </a:lnSpc>
            </a:pPr>
            <a:r>
              <a:rPr lang="zh-CN" altLang="en-US" sz="2000"/>
              <a:t>对抗训练方法摒 弃了直接对真实数据的复制或平均, 增加了生成样本的多样性. </a:t>
            </a:r>
            <a:endParaRPr lang="zh-CN" altLang="en-US" sz="2000"/>
          </a:p>
          <a:p>
            <a:pPr lvl="1">
              <a:lnSpc>
                <a:spcPct val="120000"/>
              </a:lnSpc>
            </a:pPr>
            <a:r>
              <a:rPr lang="zh-CN" altLang="en-US" sz="2000"/>
              <a:t>GAN 在生成样本的实践中, 生成的样 本易于人类理解.</a:t>
            </a:r>
            <a:endParaRPr lang="zh-CN" altLang="en-US" sz="2000"/>
          </a:p>
          <a:p>
            <a:pPr lvl="0">
              <a:lnSpc>
                <a:spcPct val="120000"/>
              </a:lnSpc>
            </a:pPr>
            <a:r>
              <a:rPr lang="zh-CN" altLang="en-US" sz="2400">
                <a:sym typeface="+mn-ea"/>
              </a:rPr>
              <a:t>GAN 除了对生成式模型的贡献, 对于半监督学习也有启发. </a:t>
            </a:r>
            <a:r>
              <a:rPr lang="zh-CN" altLang="en-US" sz="2400"/>
              <a:t> </a:t>
            </a:r>
            <a:endParaRPr lang="zh-CN" altLang="en-US" sz="240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小结</a:t>
            </a:r>
            <a:endParaRPr lang="zh-CN" altLang="en-US"/>
          </a:p>
        </p:txBody>
      </p:sp>
      <p:sp>
        <p:nvSpPr>
          <p:cNvPr id="3" name="内容占位符 2"/>
          <p:cNvSpPr>
            <a:spLocks noGrp="1"/>
          </p:cNvSpPr>
          <p:nvPr>
            <p:ph idx="1"/>
          </p:nvPr>
        </p:nvSpPr>
        <p:spPr/>
        <p:txBody>
          <a:bodyPr/>
          <a:p>
            <a:r>
              <a:rPr lang="zh-CN" altLang="en-US"/>
              <a:t>GAN 的基本思想源自博弈论的二人零和博弈</a:t>
            </a:r>
            <a:endParaRPr lang="zh-CN" altLang="en-US"/>
          </a:p>
          <a:p>
            <a:r>
              <a:rPr lang="zh-CN" altLang="en-US"/>
              <a:t>GAN 作为一种生成式 模型, 不直接估计数据样本的分布, 而是通过模型学习来估测其潜在分布并生成同分布的新样本.</a:t>
            </a:r>
            <a:endParaRPr lang="zh-CN" altLang="en-US"/>
          </a:p>
          <a:p>
            <a:pPr lvl="1"/>
            <a:r>
              <a:rPr lang="zh-CN" altLang="en-US"/>
              <a:t>这种从潜在分布生成 “无限” 新样本的能力, 在图像和视觉计算、语音和语言处理、信息安全等领域具有重大的应用价值. </a:t>
            </a:r>
            <a:endParaRPr lang="zh-CN" altLang="en-US"/>
          </a:p>
          <a:p>
            <a:pPr lvl="1"/>
            <a:endParaRPr lang="zh-CN" altLang="en-US"/>
          </a:p>
          <a:p>
            <a:pPr lvl="0"/>
            <a:r>
              <a:rPr lang="en-US" altLang="zh-CN">
                <a:sym typeface="+mn-ea"/>
              </a:rPr>
              <a:t>GAN</a:t>
            </a:r>
            <a:r>
              <a:rPr lang="zh-CN" altLang="en-US">
                <a:sym typeface="+mn-ea"/>
              </a:rPr>
              <a:t>的理论与实现模型</a:t>
            </a:r>
            <a:endParaRPr lang="zh-CN" altLang="en-US" sz="3200">
              <a:sym typeface="+mn-ea"/>
            </a:endParaRPr>
          </a:p>
          <a:p>
            <a:pPr lvl="0"/>
            <a:r>
              <a:rPr lang="zh-CN" altLang="en-US">
                <a:sym typeface="+mn-ea"/>
              </a:rPr>
              <a:t>实战技巧</a:t>
            </a:r>
            <a:endParaRPr lang="zh-CN" altLang="en-US"/>
          </a:p>
          <a:p>
            <a:pPr lvl="0"/>
            <a:r>
              <a:rPr lang="zh-CN" altLang="en-US">
                <a:sym typeface="+mn-ea"/>
              </a:rPr>
              <a:t>存在的问题</a:t>
            </a:r>
            <a:endParaRPr lang="zh-CN" alt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GAN</a:t>
            </a:r>
            <a:r>
              <a:rPr lang="zh-CN" altLang="en-US"/>
              <a:t>背景</a:t>
            </a:r>
            <a:endParaRPr lang="zh-CN" altLang="en-US"/>
          </a:p>
        </p:txBody>
      </p:sp>
      <p:sp>
        <p:nvSpPr>
          <p:cNvPr id="3" name="内容占位符 2"/>
          <p:cNvSpPr>
            <a:spLocks noGrp="1"/>
          </p:cNvSpPr>
          <p:nvPr>
            <p:ph idx="1"/>
          </p:nvPr>
        </p:nvSpPr>
        <p:spPr/>
        <p:txBody>
          <a:bodyPr/>
          <a:p>
            <a:r>
              <a:rPr lang="zh-CN" altLang="en-US"/>
              <a:t>生成式模型的积累</a:t>
            </a:r>
            <a:endParaRPr lang="zh-CN" altLang="en-US"/>
          </a:p>
          <a:p>
            <a:pPr lvl="1"/>
            <a:r>
              <a:rPr lang="zh-CN" altLang="en-US"/>
              <a:t>密度估计</a:t>
            </a:r>
            <a:endParaRPr lang="zh-CN" altLang="en-US"/>
          </a:p>
          <a:p>
            <a:pPr lvl="1"/>
            <a:endParaRPr lang="zh-CN" altLang="en-US"/>
          </a:p>
          <a:p>
            <a:pPr lvl="1"/>
            <a:endParaRPr lang="zh-CN" altLang="en-US"/>
          </a:p>
          <a:p>
            <a:pPr lvl="1"/>
            <a:endParaRPr lang="zh-CN" altLang="en-US"/>
          </a:p>
          <a:p>
            <a:pPr lvl="1"/>
            <a:r>
              <a:rPr lang="zh-CN" altLang="en-US"/>
              <a:t>样本生成</a:t>
            </a:r>
            <a:endParaRPr lang="zh-CN" altLang="en-US"/>
          </a:p>
        </p:txBody>
      </p:sp>
      <p:pic>
        <p:nvPicPr>
          <p:cNvPr id="4" name="图片 3"/>
          <p:cNvPicPr>
            <a:picLocks noChangeAspect="1"/>
          </p:cNvPicPr>
          <p:nvPr/>
        </p:nvPicPr>
        <p:blipFill>
          <a:blip r:embed="rId1"/>
          <a:stretch>
            <a:fillRect/>
          </a:stretch>
        </p:blipFill>
        <p:spPr>
          <a:xfrm>
            <a:off x="2948940" y="2239010"/>
            <a:ext cx="8025130" cy="1481455"/>
          </a:xfrm>
          <a:prstGeom prst="rect">
            <a:avLst/>
          </a:prstGeom>
        </p:spPr>
      </p:pic>
      <p:pic>
        <p:nvPicPr>
          <p:cNvPr id="5" name="图片 4"/>
          <p:cNvPicPr>
            <a:picLocks noChangeAspect="1"/>
          </p:cNvPicPr>
          <p:nvPr/>
        </p:nvPicPr>
        <p:blipFill>
          <a:blip r:embed="rId2"/>
          <a:stretch>
            <a:fillRect/>
          </a:stretch>
        </p:blipFill>
        <p:spPr>
          <a:xfrm>
            <a:off x="2948940" y="4096385"/>
            <a:ext cx="8184515" cy="2759075"/>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0961" name="标题 116737"/>
          <p:cNvSpPr>
            <a:spLocks noGrp="1"/>
          </p:cNvSpPr>
          <p:nvPr>
            <p:ph type="ctrTitle"/>
          </p:nvPr>
        </p:nvSpPr>
        <p:spPr>
          <a:xfrm>
            <a:off x="914400" y="2130425"/>
            <a:ext cx="10363200" cy="1470025"/>
          </a:xfrm>
        </p:spPr>
        <p:txBody>
          <a:bodyPr wrap="square" lIns="91436" tIns="45718" rIns="91436" bIns="45718" anchor="ctr"/>
          <a:p>
            <a:pPr defTabSz="0">
              <a:buNone/>
            </a:pPr>
            <a:r>
              <a:rPr lang="zh-CN" altLang="en-US" sz="4400" kern="1200" dirty="0">
                <a:latin typeface="Calibri" panose="020F0502020204030204" pitchFamily="2" charset="0"/>
                <a:ea typeface="+mj-ea"/>
                <a:cs typeface="+mj-cs"/>
                <a:sym typeface="Arial" panose="020B0604020202020204" pitchFamily="34" charset="0"/>
              </a:rPr>
              <a:t>Thanks！</a:t>
            </a:r>
            <a:endParaRPr lang="zh-CN" altLang="en-US" sz="4400" kern="1200" dirty="0">
              <a:latin typeface="Calibri" panose="020F0502020204030204" pitchFamily="2" charset="0"/>
              <a:ea typeface="Arial" panose="020B0604020202020204" pitchFamily="34" charset="0"/>
              <a:cs typeface="+mj-cs"/>
              <a:sym typeface="Arial" panose="020B0604020202020204" pitchFamily="34" charset="0"/>
            </a:endParaRPr>
          </a:p>
        </p:txBody>
      </p:sp>
      <p:sp>
        <p:nvSpPr>
          <p:cNvPr id="40962" name="副标题 116738"/>
          <p:cNvSpPr>
            <a:spLocks noGrp="1"/>
          </p:cNvSpPr>
          <p:nvPr>
            <p:ph type="subTitle" idx="1"/>
          </p:nvPr>
        </p:nvSpPr>
        <p:spPr>
          <a:xfrm>
            <a:off x="1828800" y="3886200"/>
            <a:ext cx="8534400" cy="1752600"/>
          </a:xfrm>
        </p:spPr>
        <p:txBody>
          <a:bodyPr wrap="square" lIns="91436" tIns="45718" rIns="91436" bIns="45718" anchor="t"/>
          <a:p>
            <a:pPr marL="342900" indent="-342900" algn="l" defTabSz="0"/>
            <a:endParaRPr lang="zh-CN" altLang="en-US" sz="3200" kern="1200">
              <a:latin typeface="Calibri" panose="020F0502020204030204" pitchFamily="2" charset="0"/>
              <a:ea typeface="Arial" panose="020B0604020202020204" pitchFamily="34" charset="0"/>
              <a:cs typeface="+mn-cs"/>
              <a:sym typeface="Arial" panose="020B0604020202020204" pitchFamily="34"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生成模型</a:t>
            </a:r>
            <a:endParaRPr lang="zh-CN" altLang="en-US"/>
          </a:p>
        </p:txBody>
      </p:sp>
      <p:sp>
        <p:nvSpPr>
          <p:cNvPr id="3" name="内容占位符 2"/>
          <p:cNvSpPr>
            <a:spLocks noGrp="1"/>
          </p:cNvSpPr>
          <p:nvPr>
            <p:ph idx="1"/>
          </p:nvPr>
        </p:nvSpPr>
        <p:spPr/>
        <p:txBody>
          <a:bodyPr/>
          <a:p>
            <a:r>
              <a:rPr lang="zh-CN" altLang="en-US"/>
              <a:t>Maximum Likelihood</a:t>
            </a:r>
            <a:endParaRPr lang="zh-CN" altLang="en-US"/>
          </a:p>
        </p:txBody>
      </p:sp>
      <p:pic>
        <p:nvPicPr>
          <p:cNvPr id="4" name="图片 3"/>
          <p:cNvPicPr>
            <a:picLocks noChangeAspect="1"/>
          </p:cNvPicPr>
          <p:nvPr/>
        </p:nvPicPr>
        <p:blipFill>
          <a:blip r:embed="rId1"/>
          <a:stretch>
            <a:fillRect/>
          </a:stretch>
        </p:blipFill>
        <p:spPr>
          <a:xfrm>
            <a:off x="3006725" y="2071370"/>
            <a:ext cx="6859270" cy="455041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Taxonomy of Generative Models</a:t>
            </a:r>
            <a:endParaRPr lang="zh-CN" altLang="en-US"/>
          </a:p>
        </p:txBody>
      </p:sp>
      <p:pic>
        <p:nvPicPr>
          <p:cNvPr id="4" name="内容占位符 3"/>
          <p:cNvPicPr>
            <a:picLocks noChangeAspect="1"/>
          </p:cNvPicPr>
          <p:nvPr>
            <p:ph idx="1"/>
          </p:nvPr>
        </p:nvPicPr>
        <p:blipFill>
          <a:blip r:embed="rId1"/>
          <a:stretch>
            <a:fillRect/>
          </a:stretch>
        </p:blipFill>
        <p:spPr>
          <a:xfrm>
            <a:off x="1879600" y="1117600"/>
            <a:ext cx="8867775" cy="566864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GANs</a:t>
            </a:r>
            <a:endParaRPr lang="en-US" altLang="zh-CN"/>
          </a:p>
        </p:txBody>
      </p:sp>
      <p:sp>
        <p:nvSpPr>
          <p:cNvPr id="3" name="内容占位符 2"/>
          <p:cNvSpPr>
            <a:spLocks noGrp="1"/>
          </p:cNvSpPr>
          <p:nvPr>
            <p:ph idx="1"/>
          </p:nvPr>
        </p:nvSpPr>
        <p:spPr/>
        <p:txBody>
          <a:bodyPr/>
          <a:p>
            <a:pPr>
              <a:lnSpc>
                <a:spcPct val="140000"/>
              </a:lnSpc>
            </a:pPr>
            <a:r>
              <a:rPr lang="zh-CN" altLang="en-US"/>
              <a:t>使用了 latent code</a:t>
            </a:r>
            <a:endParaRPr lang="zh-CN" altLang="en-US"/>
          </a:p>
          <a:p>
            <a:pPr>
              <a:lnSpc>
                <a:spcPct val="140000"/>
              </a:lnSpc>
            </a:pPr>
            <a:r>
              <a:rPr lang="zh-CN" altLang="en-US">
                <a:sym typeface="+mn-ea"/>
              </a:rPr>
              <a:t>数据会逐渐统一</a:t>
            </a:r>
            <a:r>
              <a:rPr lang="zh-CN" altLang="en-US"/>
              <a:t> (unlike variational methods)</a:t>
            </a:r>
            <a:endParaRPr lang="zh-CN" altLang="en-US"/>
          </a:p>
          <a:p>
            <a:pPr>
              <a:lnSpc>
                <a:spcPct val="140000"/>
              </a:lnSpc>
            </a:pPr>
            <a:r>
              <a:rPr lang="zh-CN" altLang="en-US">
                <a:sym typeface="+mn-ea"/>
              </a:rPr>
              <a:t>不需要马尔可夫链</a:t>
            </a:r>
            <a:endParaRPr lang="zh-CN" altLang="en-US">
              <a:sym typeface="+mn-ea"/>
            </a:endParaRPr>
          </a:p>
          <a:p>
            <a:pPr>
              <a:lnSpc>
                <a:spcPct val="140000"/>
              </a:lnSpc>
            </a:pPr>
            <a:r>
              <a:rPr lang="zh-CN" altLang="en-US">
                <a:sym typeface="+mn-ea"/>
              </a:rPr>
              <a:t>被认为可以生成最好的样本</a:t>
            </a:r>
            <a:endParaRPr lang="zh-CN" altLang="en-US"/>
          </a:p>
          <a:p>
            <a:pPr lvl="1">
              <a:lnSpc>
                <a:spcPct val="140000"/>
              </a:lnSpc>
            </a:pPr>
            <a:r>
              <a:rPr lang="zh-CN" altLang="en-US"/>
              <a:t>No good way to quantify this</a:t>
            </a:r>
            <a:endParaRPr lang="zh-CN" alt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8" name="标题 19457"/>
          <p:cNvSpPr>
            <a:spLocks noGrp="1"/>
          </p:cNvSpPr>
          <p:nvPr>
            <p:ph type="ctrTitle"/>
          </p:nvPr>
        </p:nvSpPr>
        <p:spPr>
          <a:xfrm>
            <a:off x="914400" y="2130425"/>
            <a:ext cx="10363200" cy="1470025"/>
          </a:xfrm>
        </p:spPr>
        <p:txBody>
          <a:bodyPr vert="horz" wrap="square" lIns="91436" tIns="45718" rIns="91436" bIns="45718" anchor="ctr"/>
          <a:p>
            <a:pPr>
              <a:buSzPct val="1000"/>
            </a:pPr>
            <a:r>
              <a:rPr lang="en-US" altLang="zh-CN" sz="4400">
                <a:sym typeface="+mn-ea"/>
              </a:rPr>
              <a:t>GAN</a:t>
            </a:r>
            <a:r>
              <a:rPr lang="zh-CN" altLang="en-US" sz="4400">
                <a:sym typeface="+mn-ea"/>
              </a:rPr>
              <a:t>的理论与实现模型</a:t>
            </a:r>
            <a:r>
              <a:rPr lang="zh-CN" altLang="en-US" sz="4400" kern="1200" dirty="0">
                <a:latin typeface="Calibri" panose="020F0502020204030204" pitchFamily="2" charset="0"/>
                <a:ea typeface="宋体" panose="02010600030101010101" pitchFamily="2" charset="-122"/>
                <a:sym typeface="Arial" panose="020B0604020202020204" pitchFamily="34" charset="0"/>
              </a:rPr>
              <a:t>             </a:t>
            </a:r>
            <a:endParaRPr lang="zh-CN" altLang="en-US" sz="3600" kern="1200" dirty="0">
              <a:latin typeface="Calibri" panose="020F0502020204030204" pitchFamily="2" charset="0"/>
              <a:ea typeface="Arial" panose="020B0604020202020204" pitchFamily="34" charset="0"/>
              <a:sym typeface="Arial" panose="020B0604020202020204" pitchFamily="34" charset="0"/>
            </a:endParaRPr>
          </a:p>
        </p:txBody>
      </p:sp>
    </p:spTree>
  </p:cSld>
  <p:clrMapOvr>
    <a:masterClrMapping/>
  </p:clrMapOvr>
</p:sld>
</file>

<file path=ppt/theme/theme1.xml><?xml version="1.0" encoding="utf-8"?>
<a:theme xmlns:a="http://schemas.openxmlformats.org/drawingml/2006/main" name="dan-berkeley-nlp-v1">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
      <a:majorFont>
        <a:latin typeface="Arial"/>
        <a:ea typeface="宋体"/>
        <a:cs typeface=""/>
      </a:majorFont>
      <a:minorFont>
        <a:latin typeface="Arial"/>
        <a:ea typeface="宋体"/>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lang="zh-CN" altLang="en-US"/>
        </a:defPPr>
      </a:lstStyle>
      <a:style>
        <a:lnRef idx="2">
          <a:schemeClr val="accent1">
            <a:shade val="50000"/>
          </a:schemeClr>
        </a:lnRef>
        <a:fillRef idx="1">
          <a:schemeClr val="accent1"/>
        </a:fillRef>
        <a:effectRef idx="0">
          <a:schemeClr val="accent1"/>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Cambria-Calibri">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6362</Words>
  <Application>WPS 演示</Application>
  <PresentationFormat>Custom</PresentationFormat>
  <Paragraphs>303</Paragraphs>
  <Slides>50</Slides>
  <Notes>3</Notes>
  <HiddenSlides>1</HiddenSlides>
  <MMClips>1</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50</vt:i4>
      </vt:variant>
    </vt:vector>
  </HeadingPairs>
  <TitlesOfParts>
    <vt:vector size="58" baseType="lpstr">
      <vt:lpstr>Arial</vt:lpstr>
      <vt:lpstr>宋体</vt:lpstr>
      <vt:lpstr>Wingdings</vt:lpstr>
      <vt:lpstr>Times New Roman</vt:lpstr>
      <vt:lpstr>Calibri</vt:lpstr>
      <vt:lpstr>Arial Unicode MS</vt:lpstr>
      <vt:lpstr>微软雅黑</vt:lpstr>
      <vt:lpstr>dan-berkeley-nlp-v1</vt:lpstr>
      <vt:lpstr>生成式对抗网络 GAN (Generative adversarial networks)</vt:lpstr>
      <vt:lpstr>内容</vt:lpstr>
      <vt:lpstr>生成式对抗网络 GAN</vt:lpstr>
      <vt:lpstr>GAN背景</vt:lpstr>
      <vt:lpstr>GAN背景</vt:lpstr>
      <vt:lpstr>生成模型</vt:lpstr>
      <vt:lpstr>Taxonomy of Generative Models</vt:lpstr>
      <vt:lpstr>GANs</vt:lpstr>
      <vt:lpstr>GAN的理论与实现模型             </vt:lpstr>
      <vt:lpstr>GAN基本原理</vt:lpstr>
      <vt:lpstr>对抗网络框架</vt:lpstr>
      <vt:lpstr>生成器(Generator)</vt:lpstr>
      <vt:lpstr>Minimax Game</vt:lpstr>
      <vt:lpstr>PowerPoint 演示文稿</vt:lpstr>
      <vt:lpstr>GAN算法</vt:lpstr>
      <vt:lpstr>Discriminator Strategy</vt:lpstr>
      <vt:lpstr>Discriminator Strategy</vt:lpstr>
      <vt:lpstr>Non-Saturating Game</vt:lpstr>
      <vt:lpstr>DCGAN Architecture</vt:lpstr>
      <vt:lpstr>DCGANs for LSUN Bedrooms</vt:lpstr>
      <vt:lpstr>Vector Space Arithmetic</vt:lpstr>
      <vt:lpstr>实战技巧             </vt:lpstr>
      <vt:lpstr>Tips and Tricks</vt:lpstr>
      <vt:lpstr>Labels improve subjective sample quality</vt:lpstr>
      <vt:lpstr>One-sided label smoothing</vt:lpstr>
      <vt:lpstr>Do not smooth negative labels</vt:lpstr>
      <vt:lpstr>Benefits of label smoothing</vt:lpstr>
      <vt:lpstr>Batch Norm</vt:lpstr>
      <vt:lpstr>Batch norm in G can cause  strong intra-batch correlation</vt:lpstr>
      <vt:lpstr>Reference Batch Norm</vt:lpstr>
      <vt:lpstr>Virtual Batch Norm</vt:lpstr>
      <vt:lpstr>Balancing G and D</vt:lpstr>
      <vt:lpstr>研究前沿             </vt:lpstr>
      <vt:lpstr>不收敛</vt:lpstr>
      <vt:lpstr>Mode Collapse</vt:lpstr>
      <vt:lpstr>Mode collapse causes low output diversity</vt:lpstr>
      <vt:lpstr>Minibatch Features</vt:lpstr>
      <vt:lpstr>Minibatch GAN on CIFAR</vt:lpstr>
      <vt:lpstr>Minibatch GAN on ImageNet</vt:lpstr>
      <vt:lpstr>Cherry-Picked Results</vt:lpstr>
      <vt:lpstr>Problems with Counting</vt:lpstr>
      <vt:lpstr>Problems with Global Structure</vt:lpstr>
      <vt:lpstr>Unrolled GANs</vt:lpstr>
      <vt:lpstr>Evaluation</vt:lpstr>
      <vt:lpstr>Discrete outputs</vt:lpstr>
      <vt:lpstr>GAN 的衍生模型</vt:lpstr>
      <vt:lpstr>GAN 的衍生模型</vt:lpstr>
      <vt:lpstr>GAN 的优点</vt:lpstr>
      <vt:lpstr>小结</vt:lpstr>
      <vt:lpstr>Thanks！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294-5: Statistical Natural Language Processing</dc:title>
  <dc:creator>Preferred Customer</dc:creator>
  <cp:lastModifiedBy>officer</cp:lastModifiedBy>
  <cp:revision>2979</cp:revision>
  <cp:lastPrinted>2014-04-15T18:16:00Z</cp:lastPrinted>
  <dcterms:created xsi:type="dcterms:W3CDTF">2004-08-27T04:16:00Z</dcterms:created>
  <dcterms:modified xsi:type="dcterms:W3CDTF">2018-10-23T06:44:33Z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2052-10.1.0.7224</vt:lpwstr>
  </property>
</Properties>
</file>